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6" r:id="rId1"/>
  </p:sldMasterIdLst>
  <p:notesMasterIdLst>
    <p:notesMasterId r:id="rId26"/>
  </p:notesMasterIdLst>
  <p:handoutMasterIdLst>
    <p:handoutMasterId r:id="rId27"/>
  </p:handoutMasterIdLst>
  <p:sldIdLst>
    <p:sldId id="311" r:id="rId2"/>
    <p:sldId id="318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</p:sldIdLst>
  <p:sldSz cx="9144000" cy="5143500" type="screen16x9"/>
  <p:notesSz cx="6858000" cy="9144000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5">
          <p15:clr>
            <a:srgbClr val="A4A3A4"/>
          </p15:clr>
        </p15:guide>
        <p15:guide id="2" orient="horz" pos="131">
          <p15:clr>
            <a:srgbClr val="A4A3A4"/>
          </p15:clr>
        </p15:guide>
        <p15:guide id="3" orient="horz" pos="3095">
          <p15:clr>
            <a:srgbClr val="A4A3A4"/>
          </p15:clr>
        </p15:guide>
        <p15:guide id="4" orient="horz" pos="486">
          <p15:clr>
            <a:srgbClr val="A4A3A4"/>
          </p15:clr>
        </p15:guide>
        <p15:guide id="5" orient="horz" pos="1006">
          <p15:clr>
            <a:srgbClr val="A4A3A4"/>
          </p15:clr>
        </p15:guide>
        <p15:guide id="6" orient="horz" pos="644">
          <p15:clr>
            <a:srgbClr val="A4A3A4"/>
          </p15:clr>
        </p15:guide>
        <p15:guide id="7" orient="horz" pos="2832">
          <p15:clr>
            <a:srgbClr val="A4A3A4"/>
          </p15:clr>
        </p15:guide>
        <p15:guide id="8" orient="horz" pos="2684">
          <p15:clr>
            <a:srgbClr val="A4A3A4"/>
          </p15:clr>
        </p15:guide>
        <p15:guide id="9" pos="157">
          <p15:clr>
            <a:srgbClr val="A4A3A4"/>
          </p15:clr>
        </p15:guide>
        <p15:guide id="10" pos="5602">
          <p15:clr>
            <a:srgbClr val="A4A3A4"/>
          </p15:clr>
        </p15:guide>
        <p15:guide id="11" pos="6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517"/>
    <a:srgbClr val="ED7B4D"/>
    <a:srgbClr val="F7B897"/>
    <a:srgbClr val="ECE9E8"/>
    <a:srgbClr val="9B928F"/>
    <a:srgbClr val="CFC9C7"/>
    <a:srgbClr val="0076B7"/>
    <a:srgbClr val="008BD0"/>
    <a:srgbClr val="E63517"/>
    <a:srgbClr val="EE7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49" autoAdjust="0"/>
  </p:normalViewPr>
  <p:slideViewPr>
    <p:cSldViewPr snapToGrid="0" snapToObjects="1">
      <p:cViewPr varScale="1">
        <p:scale>
          <a:sx n="88" d="100"/>
          <a:sy n="88" d="100"/>
        </p:scale>
        <p:origin x="684" y="80"/>
      </p:cViewPr>
      <p:guideLst>
        <p:guide orient="horz" pos="885"/>
        <p:guide orient="horz" pos="131"/>
        <p:guide orient="horz" pos="3095"/>
        <p:guide orient="horz" pos="486"/>
        <p:guide orient="horz" pos="1006"/>
        <p:guide orient="horz" pos="644"/>
        <p:guide orient="horz" pos="2832"/>
        <p:guide orient="horz" pos="2684"/>
        <p:guide pos="157"/>
        <p:guide pos="5602"/>
        <p:guide pos="645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FF095-0B8C-3F4B-8156-9B97DE60C5F0}" type="datetime1">
              <a:rPr lang="de-DE" smtClean="0"/>
              <a:t>02.07.2020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36BD-AF42-9148-9440-D635513DD3AA}" type="slidenum">
              <a:rPr lang="de-DE" smtClean="0"/>
              <a:t>‹Nr.›</a:t>
            </a:fld>
            <a:endParaRPr lang="de-DE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54220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359B-C7B7-5346-A308-EE583367417C}" type="datetime1">
              <a:rPr lang="de-DE" smtClean="0"/>
              <a:t>02.07.2020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7A7E-DA71-F746-A9AB-E6198F9994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975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71450" indent="-171450" algn="l" defTabSz="457200" rtl="0" eaLnBrk="1" latinLnBrk="0" hangingPunct="1">
      <a:buFont typeface="Symbol" panose="05050102010706020507" pitchFamily="18" charset="2"/>
      <a:buChar char="-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457200" rtl="0" eaLnBrk="1" latinLnBrk="0" hangingPunct="1">
      <a:buFont typeface="Symbol" panose="05050102010706020507" pitchFamily="18" charset="2"/>
      <a:buChar char="-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457200" rtl="0" eaLnBrk="1" latinLnBrk="0" hangingPunct="1">
      <a:buFont typeface="Symbol" panose="05050102010706020507" pitchFamily="18" charset="2"/>
      <a:buChar char="-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457200" rtl="0" eaLnBrk="1" latinLnBrk="0" hangingPunct="1">
      <a:buFont typeface="Symbol" panose="05050102010706020507" pitchFamily="18" charset="2"/>
      <a:buChar char="-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457200" rtl="0" eaLnBrk="1" latinLnBrk="0" hangingPunct="1">
      <a:buFont typeface="Symbol" panose="05050102010706020507" pitchFamily="18" charset="2"/>
      <a:buChar char="-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.xml"/><Relationship Id="rId7" Type="http://schemas.openxmlformats.org/officeDocument/2006/relationships/image" Target="../media/image6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hyperlink" Target="http://www.vku.d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Key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4607454" y="2400300"/>
            <a:ext cx="4285721" cy="755999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rgbClr val="008BD0"/>
                </a:solidFill>
              </a:defRPr>
            </a:lvl1pPr>
          </a:lstStyle>
          <a:p>
            <a:pPr marL="0" indent="0"/>
            <a:r>
              <a:rPr lang="de-DE" dirty="0">
                <a:solidFill>
                  <a:srgbClr val="008BD0"/>
                </a:solidFill>
              </a:rPr>
              <a:t>Titel der Präsentation, </a:t>
            </a:r>
            <a:br>
              <a:rPr lang="de-DE" dirty="0">
                <a:solidFill>
                  <a:srgbClr val="008BD0"/>
                </a:solidFill>
              </a:rPr>
            </a:br>
            <a:r>
              <a:rPr lang="de-DE" dirty="0">
                <a:solidFill>
                  <a:srgbClr val="008BD0"/>
                </a:solidFill>
              </a:rPr>
              <a:t>24 </a:t>
            </a:r>
            <a:r>
              <a:rPr lang="de-DE" dirty="0" err="1">
                <a:solidFill>
                  <a:srgbClr val="008BD0"/>
                </a:solidFill>
              </a:rPr>
              <a:t>pt</a:t>
            </a:r>
            <a:r>
              <a:rPr lang="de-DE" dirty="0">
                <a:solidFill>
                  <a:srgbClr val="008BD0"/>
                </a:solidFill>
              </a:rPr>
              <a:t>, fett, Caps</a:t>
            </a:r>
          </a:p>
        </p:txBody>
      </p:sp>
      <p:pic>
        <p:nvPicPr>
          <p:cNvPr id="4" name="Bild 33" descr="141218_KeyVisual_fuer_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0"/>
            <a:ext cx="2739740" cy="5145588"/>
          </a:xfrm>
          <a:prstGeom prst="rect">
            <a:avLst/>
          </a:prstGeom>
        </p:spPr>
      </p:pic>
      <p:pic>
        <p:nvPicPr>
          <p:cNvPr id="5" name="Bild 35" descr="KU_Logo_fuerppt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87" y="4700091"/>
            <a:ext cx="1296000" cy="216000"/>
          </a:xfrm>
          <a:prstGeom prst="rect">
            <a:avLst/>
          </a:prstGeom>
        </p:spPr>
      </p:pic>
      <p:sp>
        <p:nvSpPr>
          <p:cNvPr id="34" name="Freeform 6"/>
          <p:cNvSpPr>
            <a:spLocks/>
          </p:cNvSpPr>
          <p:nvPr userDrawn="1"/>
        </p:nvSpPr>
        <p:spPr bwMode="auto">
          <a:xfrm>
            <a:off x="4453879" y="2488407"/>
            <a:ext cx="100910" cy="204788"/>
          </a:xfrm>
          <a:custGeom>
            <a:avLst/>
            <a:gdLst/>
            <a:ahLst/>
            <a:cxnLst/>
            <a:rect l="l" t="t" r="r" b="b"/>
            <a:pathLst>
              <a:path w="505495" h="1025854">
                <a:moveTo>
                  <a:pt x="14592" y="0"/>
                </a:moveTo>
                <a:lnTo>
                  <a:pt x="322933" y="0"/>
                </a:lnTo>
                <a:lnTo>
                  <a:pt x="505495" y="479700"/>
                </a:lnTo>
                <a:lnTo>
                  <a:pt x="314907" y="1025854"/>
                </a:lnTo>
                <a:lnTo>
                  <a:pt x="0" y="1025854"/>
                </a:lnTo>
                <a:lnTo>
                  <a:pt x="231078" y="4707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-1117165" y="-780718"/>
            <a:ext cx="11322685" cy="5862035"/>
            <a:chOff x="-1117165" y="-780718"/>
            <a:chExt cx="11322685" cy="5862035"/>
          </a:xfrm>
        </p:grpSpPr>
        <p:cxnSp>
          <p:nvCxnSpPr>
            <p:cNvPr id="36" name="Gerade Verbindung 35"/>
            <p:cNvCxnSpPr/>
            <p:nvPr userDrawn="1"/>
          </p:nvCxnSpPr>
          <p:spPr bwMode="auto">
            <a:xfrm flipH="1" flipV="1">
              <a:off x="250479" y="-780718"/>
              <a:ext cx="0" cy="673894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 userDrawn="1"/>
          </p:nvSpPr>
          <p:spPr>
            <a:xfrm>
              <a:off x="288614" y="-229069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12,00</a:t>
              </a:r>
              <a:endParaRPr lang="de-DE" sz="1100" dirty="0">
                <a:latin typeface="+mn-lt"/>
                <a:cs typeface="FagoNoRegular-Roman"/>
              </a:endParaRPr>
            </a:p>
          </p:txBody>
        </p:sp>
        <p:cxnSp>
          <p:nvCxnSpPr>
            <p:cNvPr id="38" name="Gerade Verbindung 37"/>
            <p:cNvCxnSpPr/>
            <p:nvPr userDrawn="1"/>
          </p:nvCxnSpPr>
          <p:spPr bwMode="auto">
            <a:xfrm flipH="1" flipV="1">
              <a:off x="8891059" y="-780717"/>
              <a:ext cx="0" cy="677465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 userDrawn="1"/>
          </p:nvSpPr>
          <p:spPr>
            <a:xfrm>
              <a:off x="8561976" y="-235940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12,00</a:t>
              </a:r>
              <a:endParaRPr lang="de-DE" sz="1100" dirty="0">
                <a:latin typeface="+mn-lt"/>
                <a:cs typeface="FagoNoRegular-Roman"/>
              </a:endParaRPr>
            </a:p>
          </p:txBody>
        </p:sp>
        <p:cxnSp>
          <p:nvCxnSpPr>
            <p:cNvPr id="40" name="Gerade Verbindung 39"/>
            <p:cNvCxnSpPr/>
            <p:nvPr userDrawn="1"/>
          </p:nvCxnSpPr>
          <p:spPr bwMode="auto">
            <a:xfrm>
              <a:off x="-1117165" y="1594987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>
              <a:spLocks/>
            </p:cNvSpPr>
            <p:nvPr userDrawn="1"/>
          </p:nvSpPr>
          <p:spPr>
            <a:xfrm>
              <a:off x="-409769" y="1612987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2,71</a:t>
              </a:r>
            </a:p>
          </p:txBody>
        </p:sp>
        <p:cxnSp>
          <p:nvCxnSpPr>
            <p:cNvPr id="42" name="Gerade Verbindung 41"/>
            <p:cNvCxnSpPr/>
            <p:nvPr userDrawn="1"/>
          </p:nvCxnSpPr>
          <p:spPr bwMode="auto">
            <a:xfrm>
              <a:off x="-1117164" y="44937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>
              <a:spLocks/>
            </p:cNvSpPr>
            <p:nvPr userDrawn="1"/>
          </p:nvSpPr>
          <p:spPr>
            <a:xfrm>
              <a:off x="-409769" y="451172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5,34</a:t>
              </a:r>
            </a:p>
          </p:txBody>
        </p:sp>
        <p:cxnSp>
          <p:nvCxnSpPr>
            <p:cNvPr id="44" name="Gerade Verbindung 43"/>
            <p:cNvCxnSpPr/>
            <p:nvPr userDrawn="1"/>
          </p:nvCxnSpPr>
          <p:spPr bwMode="auto">
            <a:xfrm>
              <a:off x="-1117164" y="205272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>
              <a:spLocks/>
            </p:cNvSpPr>
            <p:nvPr userDrawn="1"/>
          </p:nvSpPr>
          <p:spPr>
            <a:xfrm>
              <a:off x="-409769" y="223272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6,57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 bwMode="auto">
            <a:xfrm>
              <a:off x="-1117164" y="140363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>
              <a:spLocks/>
            </p:cNvSpPr>
            <p:nvPr userDrawn="1"/>
          </p:nvSpPr>
          <p:spPr>
            <a:xfrm>
              <a:off x="-409769" y="142163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3,24</a:t>
              </a: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-1117164" y="49094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>
              <a:spLocks/>
            </p:cNvSpPr>
            <p:nvPr userDrawn="1"/>
          </p:nvSpPr>
          <p:spPr>
            <a:xfrm>
              <a:off x="-409769" y="492742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6,50</a:t>
              </a:r>
            </a:p>
          </p:txBody>
        </p:sp>
        <p:cxnSp>
          <p:nvCxnSpPr>
            <p:cNvPr id="50" name="Gerade Verbindung 49"/>
            <p:cNvCxnSpPr/>
            <p:nvPr userDrawn="1"/>
          </p:nvCxnSpPr>
          <p:spPr bwMode="auto">
            <a:xfrm>
              <a:off x="9268895" y="1594987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>
              <a:spLocks/>
            </p:cNvSpPr>
            <p:nvPr userDrawn="1"/>
          </p:nvSpPr>
          <p:spPr>
            <a:xfrm>
              <a:off x="9268895" y="1612987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2,71</a:t>
              </a:r>
            </a:p>
          </p:txBody>
        </p:sp>
        <p:cxnSp>
          <p:nvCxnSpPr>
            <p:cNvPr id="52" name="Gerade Verbindung 51"/>
            <p:cNvCxnSpPr/>
            <p:nvPr userDrawn="1"/>
          </p:nvCxnSpPr>
          <p:spPr bwMode="auto">
            <a:xfrm>
              <a:off x="9268895" y="44937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>
              <a:spLocks/>
            </p:cNvSpPr>
            <p:nvPr userDrawn="1"/>
          </p:nvSpPr>
          <p:spPr>
            <a:xfrm>
              <a:off x="9268895" y="451172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5,34</a:t>
              </a:r>
            </a:p>
          </p:txBody>
        </p:sp>
        <p:cxnSp>
          <p:nvCxnSpPr>
            <p:cNvPr id="54" name="Gerade Verbindung 53"/>
            <p:cNvCxnSpPr/>
            <p:nvPr userDrawn="1"/>
          </p:nvCxnSpPr>
          <p:spPr bwMode="auto">
            <a:xfrm>
              <a:off x="9268895" y="205272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>
              <a:spLocks/>
            </p:cNvSpPr>
            <p:nvPr userDrawn="1"/>
          </p:nvSpPr>
          <p:spPr>
            <a:xfrm>
              <a:off x="9268895" y="223272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6,57</a:t>
              </a:r>
            </a:p>
          </p:txBody>
        </p:sp>
        <p:cxnSp>
          <p:nvCxnSpPr>
            <p:cNvPr id="56" name="Gerade Verbindung 55"/>
            <p:cNvCxnSpPr/>
            <p:nvPr userDrawn="1"/>
          </p:nvCxnSpPr>
          <p:spPr bwMode="auto">
            <a:xfrm>
              <a:off x="9268895" y="140363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>
              <a:spLocks/>
            </p:cNvSpPr>
            <p:nvPr userDrawn="1"/>
          </p:nvSpPr>
          <p:spPr>
            <a:xfrm>
              <a:off x="9268895" y="142163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3,24</a:t>
              </a:r>
            </a:p>
          </p:txBody>
        </p:sp>
        <p:cxnSp>
          <p:nvCxnSpPr>
            <p:cNvPr id="58" name="Gerade Verbindung 57"/>
            <p:cNvCxnSpPr/>
            <p:nvPr userDrawn="1"/>
          </p:nvCxnSpPr>
          <p:spPr bwMode="auto">
            <a:xfrm>
              <a:off x="9268895" y="49094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>
              <a:spLocks/>
            </p:cNvSpPr>
            <p:nvPr userDrawn="1"/>
          </p:nvSpPr>
          <p:spPr>
            <a:xfrm>
              <a:off x="9268895" y="492742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6,50</a:t>
              </a:r>
            </a:p>
          </p:txBody>
        </p:sp>
      </p:grp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06925" y="3412800"/>
            <a:ext cx="428625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de-DE" dirty="0"/>
              <a:t>Veranstaltungstitel, 14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DE201C9E-219C-4FF0-9132-289E04413C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6925" y="3913200"/>
            <a:ext cx="4286250" cy="39498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 b="0"/>
            </a:lvl1pPr>
          </a:lstStyle>
          <a:p>
            <a:r>
              <a:rPr lang="de-DE" b="1" dirty="0"/>
              <a:t>Name Referent/in</a:t>
            </a:r>
          </a:p>
          <a:p>
            <a:r>
              <a:rPr lang="de-DE" dirty="0"/>
              <a:t>Ort, </a:t>
            </a:r>
            <a:r>
              <a:rPr lang="de-DE" dirty="0" err="1"/>
              <a:t>dd.mm.yyyy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42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49238" y="141750"/>
            <a:ext cx="8642350" cy="74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rgbClr val="008BD0"/>
                </a:solidFill>
              </a:defRPr>
            </a:lvl1pPr>
          </a:lstStyle>
          <a:p>
            <a:r>
              <a:rPr lang="de-DE" dirty="0"/>
              <a:t>Inhalt</a:t>
            </a:r>
            <a:br>
              <a:rPr lang="de-DE" dirty="0"/>
            </a:b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252414" y="4644349"/>
            <a:ext cx="8639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9" descr="VKU_Logo_ppt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5" y="4712475"/>
            <a:ext cx="753488" cy="360000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quarter" idx="10" hasCustomPrompt="1"/>
          </p:nvPr>
        </p:nvSpPr>
        <p:spPr>
          <a:xfrm>
            <a:off x="249238" y="1008000"/>
            <a:ext cx="8643937" cy="362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1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7724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 8" descr="Pfeilfläche_1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4" y="3286786"/>
            <a:ext cx="8891586" cy="971550"/>
          </a:xfrm>
          <a:prstGeom prst="rect">
            <a:avLst/>
          </a:prstGeom>
          <a:ln>
            <a:noFill/>
          </a:ln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828854" y="3516266"/>
            <a:ext cx="132591" cy="269081"/>
          </a:xfrm>
          <a:custGeom>
            <a:avLst/>
            <a:gdLst/>
            <a:ahLst/>
            <a:cxnLst/>
            <a:rect l="l" t="t" r="r" b="b"/>
            <a:pathLst>
              <a:path w="505495" h="1025854">
                <a:moveTo>
                  <a:pt x="14592" y="0"/>
                </a:moveTo>
                <a:lnTo>
                  <a:pt x="322933" y="0"/>
                </a:lnTo>
                <a:lnTo>
                  <a:pt x="505495" y="479700"/>
                </a:lnTo>
                <a:lnTo>
                  <a:pt x="314907" y="1025854"/>
                </a:lnTo>
                <a:lnTo>
                  <a:pt x="0" y="1025854"/>
                </a:lnTo>
                <a:lnTo>
                  <a:pt x="231078" y="4707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1023937" y="3389635"/>
            <a:ext cx="7871883" cy="522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>
              <a:buFontTx/>
              <a:buNone/>
              <a:defRPr sz="3000" b="1" cap="all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, 30 </a:t>
            </a:r>
            <a:r>
              <a:rPr lang="de-DE" dirty="0" err="1"/>
              <a:t>pt</a:t>
            </a:r>
            <a:r>
              <a:rPr lang="de-DE" dirty="0"/>
              <a:t>, fett, Caps</a:t>
            </a:r>
          </a:p>
        </p:txBody>
      </p:sp>
      <p:pic>
        <p:nvPicPr>
          <p:cNvPr id="10" name="Bild 9" descr="VKU_Logo_ppt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5" y="4712475"/>
            <a:ext cx="753488" cy="360000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 bwMode="auto">
          <a:xfrm>
            <a:off x="-1117164" y="4258469"/>
            <a:ext cx="936625" cy="0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>
            <a:spLocks/>
          </p:cNvSpPr>
          <p:nvPr userDrawn="1"/>
        </p:nvSpPr>
        <p:spPr>
          <a:xfrm>
            <a:off x="-409770" y="4276469"/>
            <a:ext cx="2292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1000" dirty="0">
                <a:latin typeface="+mn-lt"/>
                <a:cs typeface="FagoNoRegular-Roman"/>
              </a:rPr>
              <a:t>4,69</a:t>
            </a:r>
          </a:p>
        </p:txBody>
      </p:sp>
      <p:cxnSp>
        <p:nvCxnSpPr>
          <p:cNvPr id="21" name="Gerade Verbindung 20"/>
          <p:cNvCxnSpPr/>
          <p:nvPr userDrawn="1"/>
        </p:nvCxnSpPr>
        <p:spPr bwMode="auto">
          <a:xfrm>
            <a:off x="9268895" y="4258469"/>
            <a:ext cx="936625" cy="0"/>
          </a:xfrm>
          <a:prstGeom prst="line">
            <a:avLst/>
          </a:prstGeom>
          <a:ln w="31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>
            <a:spLocks/>
          </p:cNvSpPr>
          <p:nvPr userDrawn="1"/>
        </p:nvSpPr>
        <p:spPr>
          <a:xfrm>
            <a:off x="9268895" y="4276469"/>
            <a:ext cx="2292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000" dirty="0">
                <a:latin typeface="+mn-lt"/>
                <a:cs typeface="FagoNoRegular-Roman"/>
              </a:rPr>
              <a:t>4,69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23937" y="3871913"/>
            <a:ext cx="7871883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Untertitel, 18 </a:t>
            </a:r>
            <a:r>
              <a:rPr lang="de-DE" dirty="0" err="1"/>
              <a:t>pt</a:t>
            </a:r>
            <a:r>
              <a:rPr lang="de-DE" dirty="0"/>
              <a:t>, fett, Gemischtschreibweise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6228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49238" y="141750"/>
            <a:ext cx="8642350" cy="745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="0">
                <a:solidFill>
                  <a:srgbClr val="008BD0"/>
                </a:solidFill>
              </a:defRPr>
            </a:lvl1pPr>
          </a:lstStyle>
          <a:p>
            <a:r>
              <a:rPr lang="de-DE" dirty="0"/>
              <a:t>Kapitel</a:t>
            </a:r>
            <a:br>
              <a:rPr lang="de-DE" dirty="0"/>
            </a:br>
            <a:r>
              <a:rPr lang="de-DE" dirty="0"/>
              <a:t>Thema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52414" y="4644349"/>
            <a:ext cx="8639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9" descr="VKU_Logo_ppt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5" y="4712475"/>
            <a:ext cx="753488" cy="360000"/>
          </a:xfrm>
          <a:prstGeom prst="rect">
            <a:avLst/>
          </a:prstGeom>
        </p:spPr>
      </p:pic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249238" y="1008000"/>
            <a:ext cx="8643600" cy="362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10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576917" y="2762250"/>
            <a:ext cx="9144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cap="all" dirty="0">
              <a:solidFill>
                <a:schemeClr val="bg1"/>
              </a:solidFill>
              <a:latin typeface="FagoNoBold-Roman"/>
              <a:cs typeface="FagoNoBold-Roman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52414" y="1595283"/>
            <a:ext cx="1683668" cy="890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50">
                <a:solidFill>
                  <a:srgbClr val="008BD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5"/>
          <p:cNvSpPr txBox="1">
            <a:spLocks/>
          </p:cNvSpPr>
          <p:nvPr userDrawn="1"/>
        </p:nvSpPr>
        <p:spPr>
          <a:xfrm>
            <a:off x="2093918" y="1595283"/>
            <a:ext cx="3007249" cy="220124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None/>
              <a:tabLst>
                <a:tab pos="177800" algn="l"/>
              </a:tabLst>
              <a:defRPr lang="de-DE" sz="1600" kern="1200" baseline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1pPr>
            <a:lvl2pPr marL="541338" indent="-185738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Char char="-"/>
              <a:defRPr lang="de-DE" sz="1600" kern="1200" dirty="0" smtClean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2pPr>
            <a:lvl3pPr marL="896938" indent="-17780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tabLst>
                <a:tab pos="896938" algn="l"/>
              </a:tabLst>
              <a:defRPr lang="de-DE" sz="1600" kern="1200" dirty="0" smtClean="0">
                <a:solidFill>
                  <a:schemeClr val="tx1"/>
                </a:solidFill>
                <a:latin typeface="FagoNoBold-Roman"/>
                <a:ea typeface="+mn-ea"/>
                <a:cs typeface="FagoNoBold-Roman"/>
              </a:defRPr>
            </a:lvl3pPr>
            <a:lvl4pPr marL="1074738" indent="-17780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Char char="-"/>
              <a:defRPr lang="de-DE" sz="1600" kern="1200" baseline="0" dirty="0" smtClean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4pPr>
            <a:lvl5pPr marL="1973263" indent="-22860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Char char="-"/>
              <a:defRPr lang="de-DE" sz="1600" kern="1200" dirty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1200" b="1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Referent/in in Masterfolie eintragen</a:t>
            </a: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Funktion</a:t>
            </a:r>
          </a:p>
          <a:p>
            <a:pPr>
              <a:lnSpc>
                <a:spcPct val="120000"/>
              </a:lnSpc>
            </a:pPr>
            <a:endParaRPr lang="de-DE" sz="1200" baseline="0" dirty="0">
              <a:solidFill>
                <a:srgbClr val="008BD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Verband kommunaler</a:t>
            </a:r>
            <a:r>
              <a:rPr lang="de-DE" sz="1200" baseline="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 Unternehmen e.V.</a:t>
            </a:r>
          </a:p>
          <a:p>
            <a:pPr>
              <a:lnSpc>
                <a:spcPct val="120000"/>
              </a:lnSpc>
            </a:pPr>
            <a:r>
              <a:rPr lang="de-DE" sz="1200" baseline="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Invalidenstraße 91</a:t>
            </a:r>
          </a:p>
          <a:p>
            <a:pPr>
              <a:lnSpc>
                <a:spcPct val="120000"/>
              </a:lnSpc>
            </a:pPr>
            <a:r>
              <a:rPr lang="de-DE" sz="1200" baseline="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10115 Berlin</a:t>
            </a:r>
          </a:p>
          <a:p>
            <a:pPr>
              <a:lnSpc>
                <a:spcPct val="120000"/>
              </a:lnSpc>
              <a:tabLst>
                <a:tab pos="177800" algn="l"/>
                <a:tab pos="360363" algn="l"/>
              </a:tabLst>
            </a:pPr>
            <a:r>
              <a:rPr lang="de-DE" sz="1200" baseline="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Fon	+49 30 58580 –xxx</a:t>
            </a:r>
          </a:p>
          <a:p>
            <a:pPr>
              <a:lnSpc>
                <a:spcPct val="120000"/>
              </a:lnSpc>
              <a:tabLst>
                <a:tab pos="177800" algn="l"/>
                <a:tab pos="360363" algn="l"/>
              </a:tabLst>
            </a:pPr>
            <a:endParaRPr lang="de-DE" sz="1200" baseline="0" dirty="0">
              <a:solidFill>
                <a:srgbClr val="008BD0"/>
              </a:solidFill>
              <a:latin typeface="Calibri" pitchFamily="34" charset="0"/>
              <a:cs typeface="Calibri" pitchFamily="34" charset="0"/>
              <a:hlinkClick r:id="rId4"/>
            </a:endParaRPr>
          </a:p>
          <a:p>
            <a:pPr>
              <a:lnSpc>
                <a:spcPct val="120000"/>
              </a:lnSpc>
              <a:tabLst>
                <a:tab pos="177800" algn="l"/>
                <a:tab pos="360363" algn="l"/>
              </a:tabLst>
            </a:pPr>
            <a:r>
              <a:rPr lang="de-DE" sz="1200" baseline="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www.vku.de</a:t>
            </a:r>
            <a:endParaRPr lang="de-DE" sz="1200" baseline="0" dirty="0">
              <a:solidFill>
                <a:srgbClr val="008BD0"/>
              </a:solidFill>
              <a:latin typeface="Calibri" pitchFamily="34" charset="0"/>
              <a:cs typeface="Calibri" pitchFamily="34" charset="0"/>
              <a:hlinkClick r:id="rId4"/>
            </a:endParaRPr>
          </a:p>
          <a:p>
            <a:pPr>
              <a:lnSpc>
                <a:spcPct val="120000"/>
              </a:lnSpc>
              <a:tabLst>
                <a:tab pos="177800" algn="l"/>
                <a:tab pos="360363" algn="l"/>
              </a:tabLst>
            </a:pPr>
            <a:r>
              <a:rPr lang="de-DE" sz="1200" baseline="0" dirty="0">
                <a:solidFill>
                  <a:srgbClr val="008BD0"/>
                </a:solidFill>
                <a:latin typeface="Calibri" pitchFamily="34" charset="0"/>
                <a:cs typeface="Calibri" pitchFamily="34" charset="0"/>
              </a:rPr>
              <a:t>max.muster@vku.de</a:t>
            </a:r>
            <a:endParaRPr lang="de-DE" sz="1200" dirty="0">
              <a:solidFill>
                <a:srgbClr val="008BD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Bild 9" descr="VKU_Logo_ppt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35" y="4712475"/>
            <a:ext cx="753488" cy="36000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-1117165" y="-780718"/>
            <a:ext cx="11322685" cy="5862035"/>
            <a:chOff x="-1117165" y="-780718"/>
            <a:chExt cx="11322685" cy="5862035"/>
          </a:xfrm>
        </p:grpSpPr>
        <p:cxnSp>
          <p:nvCxnSpPr>
            <p:cNvPr id="12" name="Gerade Verbindung 11"/>
            <p:cNvCxnSpPr/>
            <p:nvPr userDrawn="1"/>
          </p:nvCxnSpPr>
          <p:spPr bwMode="auto">
            <a:xfrm flipH="1" flipV="1">
              <a:off x="250479" y="-780718"/>
              <a:ext cx="0" cy="673894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 userDrawn="1"/>
          </p:nvSpPr>
          <p:spPr>
            <a:xfrm>
              <a:off x="288614" y="-229069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12,00</a:t>
              </a:r>
              <a:endParaRPr lang="de-DE" sz="1100" dirty="0">
                <a:latin typeface="+mn-lt"/>
                <a:cs typeface="FagoNoRegular-Roman"/>
              </a:endParaRPr>
            </a:p>
          </p:txBody>
        </p:sp>
        <p:cxnSp>
          <p:nvCxnSpPr>
            <p:cNvPr id="14" name="Gerade Verbindung 13"/>
            <p:cNvCxnSpPr/>
            <p:nvPr userDrawn="1"/>
          </p:nvCxnSpPr>
          <p:spPr bwMode="auto">
            <a:xfrm flipH="1" flipV="1">
              <a:off x="8891059" y="-780717"/>
              <a:ext cx="0" cy="677465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 userDrawn="1"/>
          </p:nvSpPr>
          <p:spPr>
            <a:xfrm>
              <a:off x="8561976" y="-235940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12,00</a:t>
              </a:r>
              <a:endParaRPr lang="de-DE" sz="1100" dirty="0">
                <a:latin typeface="+mn-lt"/>
                <a:cs typeface="FagoNoRegular-Roman"/>
              </a:endParaRPr>
            </a:p>
          </p:txBody>
        </p:sp>
        <p:cxnSp>
          <p:nvCxnSpPr>
            <p:cNvPr id="16" name="Gerade Verbindung 15"/>
            <p:cNvCxnSpPr/>
            <p:nvPr userDrawn="1"/>
          </p:nvCxnSpPr>
          <p:spPr bwMode="auto">
            <a:xfrm>
              <a:off x="-1117165" y="1594987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>
              <a:spLocks/>
            </p:cNvSpPr>
            <p:nvPr userDrawn="1"/>
          </p:nvSpPr>
          <p:spPr>
            <a:xfrm>
              <a:off x="-409769" y="1612987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2,71</a:t>
              </a:r>
            </a:p>
          </p:txBody>
        </p:sp>
        <p:cxnSp>
          <p:nvCxnSpPr>
            <p:cNvPr id="18" name="Gerade Verbindung 17"/>
            <p:cNvCxnSpPr/>
            <p:nvPr userDrawn="1"/>
          </p:nvCxnSpPr>
          <p:spPr bwMode="auto">
            <a:xfrm>
              <a:off x="-1117164" y="44937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>
              <a:spLocks/>
            </p:cNvSpPr>
            <p:nvPr userDrawn="1"/>
          </p:nvSpPr>
          <p:spPr>
            <a:xfrm>
              <a:off x="-409769" y="451172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5,34</a:t>
              </a:r>
            </a:p>
          </p:txBody>
        </p:sp>
        <p:cxnSp>
          <p:nvCxnSpPr>
            <p:cNvPr id="20" name="Gerade Verbindung 19"/>
            <p:cNvCxnSpPr/>
            <p:nvPr userDrawn="1"/>
          </p:nvCxnSpPr>
          <p:spPr bwMode="auto">
            <a:xfrm>
              <a:off x="-1117164" y="205272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>
              <a:spLocks/>
            </p:cNvSpPr>
            <p:nvPr userDrawn="1"/>
          </p:nvSpPr>
          <p:spPr>
            <a:xfrm>
              <a:off x="-409769" y="223272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6,57</a:t>
              </a:r>
            </a:p>
          </p:txBody>
        </p:sp>
        <p:cxnSp>
          <p:nvCxnSpPr>
            <p:cNvPr id="22" name="Gerade Verbindung 21"/>
            <p:cNvCxnSpPr/>
            <p:nvPr userDrawn="1"/>
          </p:nvCxnSpPr>
          <p:spPr bwMode="auto">
            <a:xfrm>
              <a:off x="-1117164" y="140363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>
              <a:spLocks/>
            </p:cNvSpPr>
            <p:nvPr userDrawn="1"/>
          </p:nvSpPr>
          <p:spPr>
            <a:xfrm>
              <a:off x="-409769" y="142163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3,24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 bwMode="auto">
            <a:xfrm>
              <a:off x="-1117164" y="49094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>
              <a:spLocks/>
            </p:cNvSpPr>
            <p:nvPr userDrawn="1"/>
          </p:nvSpPr>
          <p:spPr>
            <a:xfrm>
              <a:off x="-409769" y="492742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6,50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 bwMode="auto">
            <a:xfrm>
              <a:off x="9268895" y="1594987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>
              <a:spLocks/>
            </p:cNvSpPr>
            <p:nvPr userDrawn="1"/>
          </p:nvSpPr>
          <p:spPr>
            <a:xfrm>
              <a:off x="9268895" y="1612987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2,71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 bwMode="auto">
            <a:xfrm>
              <a:off x="9268895" y="44937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>
              <a:spLocks/>
            </p:cNvSpPr>
            <p:nvPr userDrawn="1"/>
          </p:nvSpPr>
          <p:spPr>
            <a:xfrm>
              <a:off x="9268895" y="451172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5,34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 bwMode="auto">
            <a:xfrm>
              <a:off x="9268895" y="205272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/>
            <p:cNvSpPr txBox="1">
              <a:spLocks/>
            </p:cNvSpPr>
            <p:nvPr userDrawn="1"/>
          </p:nvSpPr>
          <p:spPr>
            <a:xfrm>
              <a:off x="9268895" y="223272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6,57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 bwMode="auto">
            <a:xfrm>
              <a:off x="9268895" y="140363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>
              <a:spLocks/>
            </p:cNvSpPr>
            <p:nvPr userDrawn="1"/>
          </p:nvSpPr>
          <p:spPr>
            <a:xfrm>
              <a:off x="9268895" y="142163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3,24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 bwMode="auto">
            <a:xfrm>
              <a:off x="9268895" y="49094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>
              <a:spLocks/>
            </p:cNvSpPr>
            <p:nvPr userDrawn="1"/>
          </p:nvSpPr>
          <p:spPr>
            <a:xfrm>
              <a:off x="9268895" y="492742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6,50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Masterfolie Schluss</a:t>
            </a:r>
          </a:p>
        </p:txBody>
      </p:sp>
      <p:sp>
        <p:nvSpPr>
          <p:cNvPr id="36" name="Textplatzhalter 5"/>
          <p:cNvSpPr txBox="1">
            <a:spLocks/>
          </p:cNvSpPr>
          <p:nvPr userDrawn="1"/>
        </p:nvSpPr>
        <p:spPr>
          <a:xfrm>
            <a:off x="693295" y="4690001"/>
            <a:ext cx="6839711" cy="3323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None/>
              <a:tabLst>
                <a:tab pos="177800" algn="l"/>
              </a:tabLst>
              <a:defRPr lang="de-DE" sz="1600" kern="1200" baseline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1pPr>
            <a:lvl2pPr marL="541338" indent="-185738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Char char="-"/>
              <a:defRPr lang="de-DE" sz="1600" kern="1200" dirty="0" smtClean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2pPr>
            <a:lvl3pPr marL="896938" indent="-17780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tabLst>
                <a:tab pos="896938" algn="l"/>
              </a:tabLst>
              <a:defRPr lang="de-DE" sz="1600" kern="1200" dirty="0" smtClean="0">
                <a:solidFill>
                  <a:schemeClr val="tx1"/>
                </a:solidFill>
                <a:latin typeface="FagoNoBold-Roman"/>
                <a:ea typeface="+mn-ea"/>
                <a:cs typeface="FagoNoBold-Roman"/>
              </a:defRPr>
            </a:lvl3pPr>
            <a:lvl4pPr marL="1074738" indent="-17780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Char char="-"/>
              <a:defRPr lang="de-DE" sz="1600" kern="1200" baseline="0" dirty="0" smtClean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4pPr>
            <a:lvl5pPr marL="1973263" indent="-228600" algn="l" defTabSz="914400" rtl="0" eaLnBrk="1" latinLnBrk="0" hangingPunct="1">
              <a:lnSpc>
                <a:spcPts val="2300"/>
              </a:lnSpc>
              <a:spcBef>
                <a:spcPts val="0"/>
              </a:spcBef>
              <a:buSzPct val="100000"/>
              <a:buFont typeface="Symbol" charset="2"/>
              <a:buChar char="-"/>
              <a:defRPr lang="de-DE" sz="1600" kern="1200" dirty="0">
                <a:solidFill>
                  <a:schemeClr val="tx1"/>
                </a:solidFill>
                <a:latin typeface="FagoNoRegular-Roman"/>
                <a:ea typeface="+mn-ea"/>
                <a:cs typeface="FagoNoRegular-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DE" sz="90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FagoNoRegular-Roman"/>
              </a:rPr>
              <a:t>Die Nutzungsrechte an dieser Präsentation liegen beim VKU oder bei weiteren Rechteinhabern. Eine Verwendung von Präsentationsinhalten ohne weitere Absprache ist unzulässig.</a:t>
            </a:r>
            <a:endParaRPr lang="de-DE" sz="900" b="1" dirty="0">
              <a:solidFill>
                <a:srgbClr val="008BD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28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119890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think-cell Folie" r:id="rId10" imgW="270" imgH="270" progId="TCLayout.ActiveDocument.1">
                  <p:embed/>
                </p:oleObj>
              </mc:Choice>
              <mc:Fallback>
                <p:oleObj name="think-cell Foli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9237" y="141751"/>
            <a:ext cx="8642351" cy="746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Masterfolie Inhalt</a:t>
            </a:r>
            <a:br>
              <a:rPr lang="de-DE" dirty="0"/>
            </a:br>
            <a:r>
              <a:rPr lang="de-DE" dirty="0" err="1"/>
              <a:t>Xxxx</a:t>
            </a:r>
            <a:r>
              <a:rPr lang="de-DE" dirty="0"/>
              <a:t> </a:t>
            </a:r>
            <a:r>
              <a:rPr lang="de-DE" dirty="0" err="1"/>
              <a:t>xxxxxxxx</a:t>
            </a:r>
            <a:r>
              <a:rPr lang="de-DE" dirty="0"/>
              <a:t> xxx </a:t>
            </a:r>
            <a:r>
              <a:rPr lang="de-DE" dirty="0" err="1"/>
              <a:t>Xxxxxx</a:t>
            </a:r>
            <a:endParaRPr lang="de-DE" dirty="0"/>
          </a:p>
        </p:txBody>
      </p:sp>
      <p:sp>
        <p:nvSpPr>
          <p:cNvPr id="38" name="Fußzeilenplatzhalter 41"/>
          <p:cNvSpPr txBox="1">
            <a:spLocks/>
          </p:cNvSpPr>
          <p:nvPr/>
        </p:nvSpPr>
        <p:spPr>
          <a:xfrm>
            <a:off x="1627200" y="4689158"/>
            <a:ext cx="3794906" cy="305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8BD0"/>
                </a:solidFill>
                <a:latin typeface="FagoNoRegular-Roman"/>
                <a:ea typeface="+mn-ea"/>
                <a:cs typeface="FagoNoRegular-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Branchenbild</a:t>
            </a:r>
            <a:r>
              <a:rPr lang="de-DE" sz="12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der deutschen Wasserwirtschaft 2020</a:t>
            </a:r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Fußzeilenplatzhalter 41"/>
          <p:cNvSpPr txBox="1">
            <a:spLocks/>
          </p:cNvSpPr>
          <p:nvPr/>
        </p:nvSpPr>
        <p:spPr>
          <a:xfrm>
            <a:off x="167748" y="4720926"/>
            <a:ext cx="50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8BD0"/>
                </a:solidFill>
                <a:latin typeface="FagoNoRegular-Roman"/>
                <a:ea typeface="+mn-ea"/>
                <a:cs typeface="FagoNoRegular-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CC0A0E-A7E7-F24D-BF92-D9496425AF28}" type="slidenum">
              <a:rPr lang="de-DE" sz="1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‹Nr.›</a:t>
            </a:fld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-1117165" y="-780718"/>
            <a:ext cx="11322685" cy="5862035"/>
            <a:chOff x="-1117165" y="-780718"/>
            <a:chExt cx="11322685" cy="5862035"/>
          </a:xfrm>
        </p:grpSpPr>
        <p:cxnSp>
          <p:nvCxnSpPr>
            <p:cNvPr id="29" name="Gerade Verbindung 28"/>
            <p:cNvCxnSpPr/>
            <p:nvPr userDrawn="1"/>
          </p:nvCxnSpPr>
          <p:spPr bwMode="auto">
            <a:xfrm flipH="1" flipV="1">
              <a:off x="250479" y="-780718"/>
              <a:ext cx="0" cy="673894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 userDrawn="1"/>
          </p:nvSpPr>
          <p:spPr>
            <a:xfrm>
              <a:off x="288614" y="-229069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12,00</a:t>
              </a:r>
              <a:endParaRPr lang="de-DE" sz="1100" dirty="0">
                <a:latin typeface="+mn-lt"/>
                <a:cs typeface="FagoNoRegular-Roman"/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flipH="1" flipV="1">
              <a:off x="8891059" y="-780717"/>
              <a:ext cx="0" cy="677465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 userDrawn="1"/>
          </p:nvSpPr>
          <p:spPr>
            <a:xfrm>
              <a:off x="8561976" y="-235940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12,00</a:t>
              </a:r>
              <a:endParaRPr lang="de-DE" sz="1100" dirty="0">
                <a:latin typeface="+mn-lt"/>
                <a:cs typeface="FagoNoRegular-Roman"/>
              </a:endParaRPr>
            </a:p>
          </p:txBody>
        </p:sp>
        <p:cxnSp>
          <p:nvCxnSpPr>
            <p:cNvPr id="33" name="Gerade Verbindung 32"/>
            <p:cNvCxnSpPr/>
            <p:nvPr userDrawn="1"/>
          </p:nvCxnSpPr>
          <p:spPr bwMode="auto">
            <a:xfrm>
              <a:off x="-1117165" y="1594987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>
              <a:spLocks/>
            </p:cNvSpPr>
            <p:nvPr userDrawn="1"/>
          </p:nvSpPr>
          <p:spPr>
            <a:xfrm>
              <a:off x="-409769" y="1612987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2,71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 bwMode="auto">
            <a:xfrm>
              <a:off x="-1117164" y="44937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>
              <a:spLocks/>
            </p:cNvSpPr>
            <p:nvPr userDrawn="1"/>
          </p:nvSpPr>
          <p:spPr>
            <a:xfrm>
              <a:off x="-409769" y="451172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5,34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 bwMode="auto">
            <a:xfrm>
              <a:off x="-1117164" y="205272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>
              <a:spLocks/>
            </p:cNvSpPr>
            <p:nvPr userDrawn="1"/>
          </p:nvSpPr>
          <p:spPr>
            <a:xfrm>
              <a:off x="-409769" y="223272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6,57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 bwMode="auto">
            <a:xfrm>
              <a:off x="-1117164" y="140363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>
              <a:spLocks/>
            </p:cNvSpPr>
            <p:nvPr userDrawn="1"/>
          </p:nvSpPr>
          <p:spPr>
            <a:xfrm>
              <a:off x="-409769" y="142163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3,24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 bwMode="auto">
            <a:xfrm>
              <a:off x="-1117164" y="49094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/>
            <p:cNvSpPr txBox="1">
              <a:spLocks/>
            </p:cNvSpPr>
            <p:nvPr userDrawn="1"/>
          </p:nvSpPr>
          <p:spPr>
            <a:xfrm>
              <a:off x="-409769" y="4927429"/>
              <a:ext cx="22922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de-DE" sz="1000" dirty="0">
                  <a:latin typeface="+mn-lt"/>
                  <a:cs typeface="FagoNoRegular-Roman"/>
                </a:rPr>
                <a:t>6,50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 bwMode="auto">
            <a:xfrm>
              <a:off x="9268895" y="1594987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>
              <a:spLocks/>
            </p:cNvSpPr>
            <p:nvPr userDrawn="1"/>
          </p:nvSpPr>
          <p:spPr>
            <a:xfrm>
              <a:off x="9268895" y="1612987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2,71</a:t>
              </a:r>
            </a:p>
          </p:txBody>
        </p:sp>
        <p:cxnSp>
          <p:nvCxnSpPr>
            <p:cNvPr id="49" name="Gerade Verbindung 48"/>
            <p:cNvCxnSpPr/>
            <p:nvPr userDrawn="1"/>
          </p:nvCxnSpPr>
          <p:spPr bwMode="auto">
            <a:xfrm>
              <a:off x="9268895" y="44937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/>
            <p:cNvSpPr txBox="1">
              <a:spLocks/>
            </p:cNvSpPr>
            <p:nvPr userDrawn="1"/>
          </p:nvSpPr>
          <p:spPr>
            <a:xfrm>
              <a:off x="9268895" y="451172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5,34</a:t>
              </a:r>
            </a:p>
          </p:txBody>
        </p:sp>
        <p:cxnSp>
          <p:nvCxnSpPr>
            <p:cNvPr id="51" name="Gerade Verbindung 50"/>
            <p:cNvCxnSpPr/>
            <p:nvPr userDrawn="1"/>
          </p:nvCxnSpPr>
          <p:spPr bwMode="auto">
            <a:xfrm>
              <a:off x="9268895" y="205272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>
              <a:spLocks/>
            </p:cNvSpPr>
            <p:nvPr userDrawn="1"/>
          </p:nvSpPr>
          <p:spPr>
            <a:xfrm>
              <a:off x="9268895" y="223272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6,57</a:t>
              </a:r>
            </a:p>
          </p:txBody>
        </p:sp>
        <p:cxnSp>
          <p:nvCxnSpPr>
            <p:cNvPr id="53" name="Gerade Verbindung 52"/>
            <p:cNvCxnSpPr/>
            <p:nvPr userDrawn="1"/>
          </p:nvCxnSpPr>
          <p:spPr bwMode="auto">
            <a:xfrm>
              <a:off x="9268895" y="140363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>
              <a:spLocks/>
            </p:cNvSpPr>
            <p:nvPr userDrawn="1"/>
          </p:nvSpPr>
          <p:spPr>
            <a:xfrm>
              <a:off x="9268895" y="142163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3,24</a:t>
              </a:r>
            </a:p>
          </p:txBody>
        </p:sp>
        <p:cxnSp>
          <p:nvCxnSpPr>
            <p:cNvPr id="55" name="Gerade Verbindung 54"/>
            <p:cNvCxnSpPr/>
            <p:nvPr userDrawn="1"/>
          </p:nvCxnSpPr>
          <p:spPr bwMode="auto">
            <a:xfrm>
              <a:off x="9268895" y="4909429"/>
              <a:ext cx="936625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>
              <a:spLocks/>
            </p:cNvSpPr>
            <p:nvPr userDrawn="1"/>
          </p:nvSpPr>
          <p:spPr>
            <a:xfrm>
              <a:off x="9268895" y="4927429"/>
              <a:ext cx="22923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DE" sz="1000" dirty="0">
                  <a:latin typeface="+mn-lt"/>
                  <a:cs typeface="FagoNoRegular-Roman"/>
                </a:rPr>
                <a:t>6,50</a:t>
              </a:r>
            </a:p>
          </p:txBody>
        </p:sp>
      </p:grp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C30BB8-1D74-4A45-B09A-2EE495540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237" y="1006551"/>
            <a:ext cx="8642351" cy="3625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F064FD-838F-4985-87F9-D2A4570284BB}"/>
              </a:ext>
            </a:extLst>
          </p:cNvPr>
          <p:cNvSpPr txBox="1"/>
          <p:nvPr userDrawn="1"/>
        </p:nvSpPr>
        <p:spPr>
          <a:xfrm>
            <a:off x="673200" y="4705312"/>
            <a:ext cx="954000" cy="273845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Autofit/>
          </a:bodyPr>
          <a:lstStyle/>
          <a:p>
            <a:r>
              <a:rPr lang="de-DE" sz="1200" b="0" dirty="0" smtClean="0">
                <a:solidFill>
                  <a:srgbClr val="008BD0"/>
                </a:solidFill>
                <a:latin typeface="Calibri" pitchFamily="34" charset="0"/>
                <a:ea typeface="+mj-ea"/>
                <a:cs typeface="Calibri" pitchFamily="34" charset="0"/>
              </a:rPr>
              <a:t>18.06.2020</a:t>
            </a:r>
            <a:endParaRPr lang="de-DE" sz="1200" b="0" dirty="0">
              <a:solidFill>
                <a:srgbClr val="008BD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6725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779" r:id="rId2"/>
    <p:sldLayoutId id="2147483891" r:id="rId3"/>
    <p:sldLayoutId id="2147483778" r:id="rId4"/>
    <p:sldLayoutId id="2147483782" r:id="rId5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 cap="none" baseline="0">
          <a:solidFill>
            <a:srgbClr val="008BD0"/>
          </a:solidFill>
          <a:latin typeface="+mj-lt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7800" marR="0" indent="-177800" algn="l" defTabSz="914400" rtl="0" eaLnBrk="1" fontAlgn="auto" latinLnBrk="0" hangingPunct="1">
        <a:lnSpc>
          <a:spcPts val="2300"/>
        </a:lnSpc>
        <a:spcBef>
          <a:spcPts val="200"/>
        </a:spcBef>
        <a:spcAft>
          <a:spcPts val="0"/>
        </a:spcAft>
        <a:buClrTx/>
        <a:buSzPct val="100000"/>
        <a:buFontTx/>
        <a:buBlip>
          <a:blip r:embed="rId12"/>
        </a:buBlip>
        <a:tabLst>
          <a:tab pos="177800" algn="l"/>
        </a:tabLst>
        <a:defRPr lang="de-DE" sz="1800" b="1" kern="1200" baseline="0" noProof="0">
          <a:solidFill>
            <a:srgbClr val="008BD0"/>
          </a:solidFill>
          <a:latin typeface="+mn-lt"/>
          <a:ea typeface="+mn-ea"/>
          <a:cs typeface="Calibri" pitchFamily="34" charset="0"/>
        </a:defRPr>
      </a:lvl1pPr>
      <a:lvl2pPr marL="360000" indent="-180000" algn="l" defTabSz="914400" rtl="0" eaLnBrk="1" latinLnBrk="0" hangingPunct="1">
        <a:lnSpc>
          <a:spcPts val="2300"/>
        </a:lnSpc>
        <a:spcBef>
          <a:spcPts val="200"/>
        </a:spcBef>
        <a:spcAft>
          <a:spcPts val="0"/>
        </a:spcAft>
        <a:buSzPct val="100000"/>
        <a:buFont typeface="Symbol" panose="05050102010706020507" pitchFamily="18" charset="2"/>
        <a:buChar char="-"/>
        <a:defRPr lang="de-DE" sz="1800" b="0" kern="1200" dirty="0" smtClean="0">
          <a:solidFill>
            <a:schemeClr val="tx1"/>
          </a:solidFill>
          <a:latin typeface="+mn-lt"/>
          <a:ea typeface="+mn-ea"/>
          <a:cs typeface="FagoNoRegular-Roman"/>
        </a:defRPr>
      </a:lvl2pPr>
      <a:lvl3pPr marL="540000" indent="-180000" algn="l" defTabSz="914400" rtl="0" eaLnBrk="1" latinLnBrk="0" hangingPunct="1">
        <a:lnSpc>
          <a:spcPts val="2300"/>
        </a:lnSpc>
        <a:spcBef>
          <a:spcPts val="200"/>
        </a:spcBef>
        <a:spcAft>
          <a:spcPts val="0"/>
        </a:spcAft>
        <a:buSzPct val="100000"/>
        <a:buFont typeface="Symbol" panose="05050102010706020507" pitchFamily="18" charset="2"/>
        <a:buChar char="-"/>
        <a:tabLst>
          <a:tab pos="896938" algn="l"/>
        </a:tabLst>
        <a:defRPr lang="de-DE" sz="1800" b="0" kern="1200" dirty="0" smtClean="0">
          <a:solidFill>
            <a:srgbClr val="008BD0"/>
          </a:solidFill>
          <a:latin typeface="+mn-lt"/>
          <a:ea typeface="+mn-ea"/>
          <a:cs typeface="Calibri" pitchFamily="34" charset="0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200"/>
        </a:spcBef>
        <a:spcAft>
          <a:spcPts val="0"/>
        </a:spcAft>
        <a:buSzPct val="100000"/>
        <a:buFont typeface="Symbol" charset="2"/>
        <a:buChar char="-"/>
        <a:defRPr lang="de-DE" sz="1800" kern="1200" baseline="0" dirty="0" smtClean="0">
          <a:solidFill>
            <a:srgbClr val="008BD0"/>
          </a:solidFill>
          <a:latin typeface="+mn-lt"/>
          <a:ea typeface="+mn-ea"/>
          <a:cs typeface="Calibri" pitchFamily="34" charset="0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200"/>
        </a:spcBef>
        <a:spcAft>
          <a:spcPts val="0"/>
        </a:spcAft>
        <a:buSzPct val="100000"/>
        <a:buFont typeface="Symbol" charset="2"/>
        <a:buChar char="-"/>
        <a:defRPr lang="de-DE" sz="1800" kern="1200" dirty="0">
          <a:solidFill>
            <a:schemeClr val="tx1"/>
          </a:solidFill>
          <a:latin typeface="+mn-lt"/>
          <a:ea typeface="+mn-ea"/>
          <a:cs typeface="FagoNoRegular-Roman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200"/>
        </a:spcBef>
        <a:spcAft>
          <a:spcPts val="0"/>
        </a:spcAft>
        <a:buFont typeface="Symbol" panose="05050102010706020507" pitchFamily="18" charset="2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200"/>
        </a:spcBef>
        <a:spcAft>
          <a:spcPts val="0"/>
        </a:spcAft>
        <a:buFont typeface="Symbol" panose="05050102010706020507" pitchFamily="18" charset="2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200"/>
        </a:spcBef>
        <a:spcAft>
          <a:spcPts val="0"/>
        </a:spcAft>
        <a:buFont typeface="Symbol" panose="05050102010706020507" pitchFamily="18" charset="2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0" algn="l" defTabSz="914400" rtl="0" eaLnBrk="1" latinLnBrk="0" hangingPunct="1">
        <a:lnSpc>
          <a:spcPts val="2300"/>
        </a:lnSpc>
        <a:spcBef>
          <a:spcPts val="0"/>
        </a:spcBef>
        <a:buFont typeface="Symbol" panose="050501020107060205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Branchenbild der Deutschen Wasserwirtschaft 2020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4606925" y="3412800"/>
            <a:ext cx="4285721" cy="216000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400" dirty="0" smtClean="0"/>
              <a:t>Abbildungen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8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Nutzung </a:t>
            </a:r>
            <a:r>
              <a:rPr lang="de-DE" b="1" dirty="0"/>
              <a:t>von Leitungswasser </a:t>
            </a:r>
            <a:r>
              <a:rPr lang="de-DE" b="1" dirty="0" smtClean="0"/>
              <a:t>als </a:t>
            </a:r>
            <a:r>
              <a:rPr lang="de-DE" b="1" dirty="0"/>
              <a:t>Trinkwasser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886950"/>
            <a:ext cx="5919986" cy="36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33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Preis-Leistungs-Verhältnis in der Wasserversorgung und Abwasserentsorgung</a:t>
            </a:r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886950"/>
            <a:ext cx="4413357" cy="36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6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Tägliche </a:t>
            </a:r>
            <a:r>
              <a:rPr lang="de-DE" b="1" dirty="0"/>
              <a:t>Arbeitszeit </a:t>
            </a:r>
            <a:r>
              <a:rPr lang="de-DE" b="1" dirty="0" smtClean="0"/>
              <a:t>zur </a:t>
            </a:r>
            <a:r>
              <a:rPr lang="de-DE" b="1" dirty="0"/>
              <a:t>Deckung des Trinkwasserbedarfs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59313"/>
            <a:ext cx="488439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74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Tägliche </a:t>
            </a:r>
            <a:r>
              <a:rPr lang="de-DE" b="1" dirty="0"/>
              <a:t>Arbeitszeit für die Entsorgung </a:t>
            </a:r>
            <a:r>
              <a:rPr lang="de-DE" b="1" dirty="0" smtClean="0"/>
              <a:t>des </a:t>
            </a:r>
            <a:r>
              <a:rPr lang="de-DE" b="1" dirty="0"/>
              <a:t>anfallenden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häuslichen </a:t>
            </a:r>
            <a:r>
              <a:rPr lang="de-DE" b="1" dirty="0"/>
              <a:t>Abwassers</a:t>
            </a:r>
            <a:endParaRPr lang="de-DE" dirty="0"/>
          </a:p>
        </p:txBody>
      </p:sp>
      <p:pic>
        <p:nvPicPr>
          <p:cNvPr id="6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886950"/>
            <a:ext cx="61736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78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Entwicklung </a:t>
            </a:r>
            <a:r>
              <a:rPr lang="de-DE" b="1" dirty="0"/>
              <a:t>der Investitionen 1990 bis 2018 in der öffentlichen Wasserversorgung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1080220"/>
            <a:ext cx="6336703" cy="35690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86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Entwicklung </a:t>
            </a:r>
            <a:r>
              <a:rPr lang="de-DE" b="1" dirty="0"/>
              <a:t>des personenbezogenen Wassergebrauchs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50"/>
            <a:ext cx="6048671" cy="362077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39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Berufe </a:t>
            </a:r>
            <a:r>
              <a:rPr lang="de-DE" b="1" dirty="0"/>
              <a:t>in der Wasserwirtschaft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50"/>
            <a:ext cx="6356051" cy="3600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507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Jährliche </a:t>
            </a:r>
            <a:r>
              <a:rPr lang="de-DE" b="1" dirty="0"/>
              <a:t>Temperaturen in Deutschland </a:t>
            </a:r>
            <a:r>
              <a:rPr lang="de-DE" b="1" dirty="0" smtClean="0"/>
              <a:t>von </a:t>
            </a:r>
            <a:r>
              <a:rPr lang="de-DE" b="1" dirty="0"/>
              <a:t>1881 bis 2018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912954"/>
            <a:ext cx="6408712" cy="35924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43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Arzneiverbrauch </a:t>
            </a:r>
            <a:r>
              <a:rPr lang="de-DE" b="1" dirty="0"/>
              <a:t>je Versicherte/r </a:t>
            </a:r>
            <a:r>
              <a:rPr lang="de-DE" b="1" dirty="0" smtClean="0"/>
              <a:t>in </a:t>
            </a:r>
            <a:r>
              <a:rPr lang="de-DE" b="1" dirty="0"/>
              <a:t>der GKV 2018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" y="834897"/>
            <a:ext cx="6243818" cy="3600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3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Chemischer </a:t>
            </a:r>
            <a:r>
              <a:rPr lang="de-DE" b="1" dirty="0"/>
              <a:t>Zustand der Grundwasserkörper in Deutschland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7" y="719685"/>
            <a:ext cx="5069116" cy="386567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3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Wassernutzung in Deutschland 2016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709112"/>
            <a:ext cx="6120680" cy="3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78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Benchmarkingelemente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158"/>
            <a:ext cx="6340504" cy="357460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88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Beispiel </a:t>
            </a:r>
            <a:r>
              <a:rPr lang="de-DE" b="1" dirty="0"/>
              <a:t>für eine Gliederung der Aufgabenstruktur in der Trinkwasserversorgung und Abwasserentsorgung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1" y="886951"/>
            <a:ext cx="4603151" cy="38014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56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Vielfalt </a:t>
            </a:r>
            <a:r>
              <a:rPr lang="de-DE" b="1" dirty="0"/>
              <a:t>der Benchmarking-Projekte </a:t>
            </a:r>
            <a:br>
              <a:rPr lang="de-DE" b="1" dirty="0"/>
            </a:br>
            <a:r>
              <a:rPr lang="de-DE" b="1" dirty="0"/>
              <a:t>im Bereich Trinkwasser und Abwasser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" y="885550"/>
            <a:ext cx="4313012" cy="374441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32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Beispiele für Beteiligungen </a:t>
            </a:r>
            <a:r>
              <a:rPr lang="de-DE" b="1" dirty="0" smtClean="0"/>
              <a:t>bei </a:t>
            </a:r>
            <a:r>
              <a:rPr lang="de-DE" b="1" dirty="0"/>
              <a:t>Benchmarking-Projekten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2" y="943914"/>
            <a:ext cx="5417462" cy="362906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984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Beispiele für Beteiligungen bei Benchmarking-Projekten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930"/>
            <a:ext cx="5445913" cy="36014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25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Wasserförderung nach Wasserarten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272" y="758156"/>
            <a:ext cx="5553372" cy="362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06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9238" y="141750"/>
            <a:ext cx="8642350" cy="1055679"/>
          </a:xfrm>
        </p:spPr>
        <p:txBody>
          <a:bodyPr/>
          <a:lstStyle/>
          <a:p>
            <a:r>
              <a:rPr lang="de-DE" b="1" dirty="0" smtClean="0"/>
              <a:t>Einfluss </a:t>
            </a:r>
            <a:r>
              <a:rPr lang="de-DE" b="1" dirty="0"/>
              <a:t>struktureller und technischer </a:t>
            </a:r>
            <a:r>
              <a:rPr lang="de-DE" b="1" dirty="0" smtClean="0"/>
              <a:t>Rahmenbedingungen </a:t>
            </a:r>
            <a:br>
              <a:rPr lang="de-DE" b="1" dirty="0" smtClean="0"/>
            </a:br>
            <a:r>
              <a:rPr lang="de-DE" b="1" dirty="0" smtClean="0"/>
              <a:t>auf </a:t>
            </a:r>
            <a:r>
              <a:rPr lang="de-DE" b="1" dirty="0"/>
              <a:t>die Trink- und Abwasserentgelte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964859"/>
            <a:ext cx="5832648" cy="36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02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Kontrolle von Preisen und Gebühren 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731669"/>
            <a:ext cx="5471859" cy="36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75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Kosten </a:t>
            </a:r>
            <a:r>
              <a:rPr lang="de-DE" b="1" dirty="0"/>
              <a:t>und Erlösstruktur </a:t>
            </a:r>
            <a:br>
              <a:rPr lang="de-DE" b="1" dirty="0"/>
            </a:br>
            <a:r>
              <a:rPr lang="de-DE" b="1" dirty="0"/>
              <a:t>am Beispiel Trinkwasserversorgung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886950"/>
            <a:ext cx="6264696" cy="36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10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Unternehmensformen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in der öffentlichen Wasserversorgung 2018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886950"/>
            <a:ext cx="5904656" cy="364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70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Organisationsformen in </a:t>
            </a:r>
            <a:r>
              <a:rPr lang="de-DE" b="1" dirty="0"/>
              <a:t>der Abwasserentsorgung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731669"/>
            <a:ext cx="5955927" cy="36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7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Zufriedenheit </a:t>
            </a:r>
            <a:r>
              <a:rPr lang="de-DE" b="1" dirty="0"/>
              <a:t>der Bevölkerung </a:t>
            </a:r>
            <a:r>
              <a:rPr lang="de-DE" b="1" dirty="0" smtClean="0"/>
              <a:t>mit </a:t>
            </a:r>
            <a:r>
              <a:rPr lang="de-DE" b="1" dirty="0"/>
              <a:t>der Wasserqualität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731669"/>
            <a:ext cx="5859372" cy="36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8834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KU_PPT_16zu9_neu">
  <a:themeElements>
    <a:clrScheme name="VKU_Farben">
      <a:dk1>
        <a:srgbClr val="008BD0"/>
      </a:dk1>
      <a:lt1>
        <a:sysClr val="window" lastClr="FFFFFF"/>
      </a:lt1>
      <a:dk2>
        <a:srgbClr val="000000"/>
      </a:dk2>
      <a:lt2>
        <a:srgbClr val="FFFFFF"/>
      </a:lt2>
      <a:accent1>
        <a:srgbClr val="E53517"/>
      </a:accent1>
      <a:accent2>
        <a:srgbClr val="008BD0"/>
      </a:accent2>
      <a:accent3>
        <a:srgbClr val="FFF245"/>
      </a:accent3>
      <a:accent4>
        <a:srgbClr val="70B650"/>
      </a:accent4>
      <a:accent5>
        <a:srgbClr val="736A64"/>
      </a:accent5>
      <a:accent6>
        <a:srgbClr val="DDD9D5"/>
      </a:accent6>
      <a:hlink>
        <a:srgbClr val="008BD0"/>
      </a:hlink>
      <a:folHlink>
        <a:srgbClr val="B2AAA4"/>
      </a:folHlink>
    </a:clrScheme>
    <a:fontScheme name="VKU_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b="1" dirty="0">
            <a:solidFill>
              <a:srgbClr val="008BD0"/>
            </a:solidFill>
            <a:latin typeface="Calibri" pitchFamily="34" charset="0"/>
            <a:ea typeface="+mj-ea"/>
            <a:cs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KU_PPT_16zu9_neu.potx" id="{C7BDE5E8-0B56-4529-9C86-B270C072E506}" vid="{0B37BD69-6E41-46FD-BD5D-433A6B19D562}"/>
    </a:ext>
  </a:extLst>
</a:theme>
</file>

<file path=ppt/theme/theme2.xml><?xml version="1.0" encoding="utf-8"?>
<a:theme xmlns:a="http://schemas.openxmlformats.org/drawingml/2006/main" name="Office-Design">
  <a:themeElements>
    <a:clrScheme name="VKU_Farben">
      <a:dk1>
        <a:srgbClr val="008BD0"/>
      </a:dk1>
      <a:lt1>
        <a:sysClr val="window" lastClr="FFFFFF"/>
      </a:lt1>
      <a:dk2>
        <a:srgbClr val="000000"/>
      </a:dk2>
      <a:lt2>
        <a:srgbClr val="FFFFFF"/>
      </a:lt2>
      <a:accent1>
        <a:srgbClr val="E53517"/>
      </a:accent1>
      <a:accent2>
        <a:srgbClr val="008BD0"/>
      </a:accent2>
      <a:accent3>
        <a:srgbClr val="FFF245"/>
      </a:accent3>
      <a:accent4>
        <a:srgbClr val="70B650"/>
      </a:accent4>
      <a:accent5>
        <a:srgbClr val="736A64"/>
      </a:accent5>
      <a:accent6>
        <a:srgbClr val="DDD9D5"/>
      </a:accent6>
      <a:hlink>
        <a:srgbClr val="008BD0"/>
      </a:hlink>
      <a:folHlink>
        <a:srgbClr val="B2AAA4"/>
      </a:folHlink>
    </a:clrScheme>
    <a:fontScheme name="VKU_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VKU_Farben">
      <a:dk1>
        <a:srgbClr val="008BD0"/>
      </a:dk1>
      <a:lt1>
        <a:sysClr val="window" lastClr="FFFFFF"/>
      </a:lt1>
      <a:dk2>
        <a:srgbClr val="000000"/>
      </a:dk2>
      <a:lt2>
        <a:srgbClr val="FFFFFF"/>
      </a:lt2>
      <a:accent1>
        <a:srgbClr val="E53517"/>
      </a:accent1>
      <a:accent2>
        <a:srgbClr val="008BD0"/>
      </a:accent2>
      <a:accent3>
        <a:srgbClr val="FFF245"/>
      </a:accent3>
      <a:accent4>
        <a:srgbClr val="70B650"/>
      </a:accent4>
      <a:accent5>
        <a:srgbClr val="736A64"/>
      </a:accent5>
      <a:accent6>
        <a:srgbClr val="DDD9D5"/>
      </a:accent6>
      <a:hlink>
        <a:srgbClr val="008BD0"/>
      </a:hlink>
      <a:folHlink>
        <a:srgbClr val="B2AAA4"/>
      </a:folHlink>
    </a:clrScheme>
    <a:fontScheme name="VKU_Schri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VKU_PPT_16zu9_neu</Template>
  <TotalTime>0</TotalTime>
  <Words>150</Words>
  <Application>Microsoft Office PowerPoint</Application>
  <PresentationFormat>Bildschirmpräsentation (16:9)</PresentationFormat>
  <Paragraphs>25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FagoNoBold-Roman</vt:lpstr>
      <vt:lpstr>FagoNoRegular-Roman</vt:lpstr>
      <vt:lpstr>Symbol</vt:lpstr>
      <vt:lpstr>VKU_PPT_16zu9_neu</vt:lpstr>
      <vt:lpstr>think-cell Folie</vt:lpstr>
      <vt:lpstr>Branchenbild der Deutschen Wasserwirtschaft 2020</vt:lpstr>
      <vt:lpstr>Wassernutzung in Deutschland 2016</vt:lpstr>
      <vt:lpstr>Wasserförderung nach Wasserarten</vt:lpstr>
      <vt:lpstr>Einfluss struktureller und technischer Rahmenbedingungen  auf die Trink- und Abwasserentgelte</vt:lpstr>
      <vt:lpstr>Kontrolle von Preisen und Gebühren </vt:lpstr>
      <vt:lpstr>Kosten und Erlösstruktur  am Beispiel Trinkwasserversorgung</vt:lpstr>
      <vt:lpstr>Unternehmensformen  in der öffentlichen Wasserversorgung 2018</vt:lpstr>
      <vt:lpstr>Organisationsformen in der Abwasserentsorgung</vt:lpstr>
      <vt:lpstr>Zufriedenheit der Bevölkerung mit der Wasserqualität</vt:lpstr>
      <vt:lpstr>Nutzung von Leitungswasser als Trinkwasser</vt:lpstr>
      <vt:lpstr>Preis-Leistungs-Verhältnis in der Wasserversorgung und Abwasserentsorgung</vt:lpstr>
      <vt:lpstr>Tägliche Arbeitszeit zur Deckung des Trinkwasserbedarfs</vt:lpstr>
      <vt:lpstr>Tägliche Arbeitszeit für die Entsorgung des anfallenden  häuslichen Abwassers</vt:lpstr>
      <vt:lpstr>Entwicklung der Investitionen 1990 bis 2018 in der öffentlichen Wasserversorgung</vt:lpstr>
      <vt:lpstr>Entwicklung des personenbezogenen Wassergebrauchs</vt:lpstr>
      <vt:lpstr>Berufe in der Wasserwirtschaft</vt:lpstr>
      <vt:lpstr>Jährliche Temperaturen in Deutschland von 1881 bis 2018</vt:lpstr>
      <vt:lpstr>Arzneiverbrauch je Versicherte/r in der GKV 2018</vt:lpstr>
      <vt:lpstr>Chemischer Zustand der Grundwasserkörper in Deutschland</vt:lpstr>
      <vt:lpstr>Benchmarkingelemente</vt:lpstr>
      <vt:lpstr>Beispiel für eine Gliederung der Aufgabenstruktur in der Trinkwasserversorgung und Abwasserentsorgung</vt:lpstr>
      <vt:lpstr>Vielfalt der Benchmarking-Projekte  im Bereich Trinkwasser und Abwasser</vt:lpstr>
      <vt:lpstr>Beispiele für Beteiligungen bei Benchmarking-Projekten </vt:lpstr>
      <vt:lpstr>Beispiele für Beteiligungen bei Benchmarking-Projekten </vt:lpstr>
    </vt:vector>
  </TitlesOfParts>
  <Company>Verband Kommunaler Unternehmen e. V.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Branchenbild der Deutschen Wasserwirtschaft 2020</dc:title>
  <dc:creator>Klempin, Mandy</dc:creator>
  <cp:lastModifiedBy>Klempin, Mandy</cp:lastModifiedBy>
  <cp:revision>6</cp:revision>
  <cp:lastPrinted>2014-03-31T17:39:12Z</cp:lastPrinted>
  <dcterms:created xsi:type="dcterms:W3CDTF">2020-06-22T08:07:26Z</dcterms:created>
  <dcterms:modified xsi:type="dcterms:W3CDTF">2020-07-02T11:07:32Z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9396491E-8E07-4342-BCDD-9B0A301A0AB1</vt:lpwstr>
  </property>
  <property fmtid="{D5CDD505-2E9C-101B-9397-08002B2CF9AE}" pid="3" name="ArticulatePath">
    <vt:lpwstr>VKU_PPT_16zu9_neu</vt:lpwstr>
  </property>
</Properties>
</file>