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5"/>
  </p:notesMasterIdLst>
  <p:sldIdLst>
    <p:sldId id="256" r:id="rId6"/>
    <p:sldId id="330" r:id="rId7"/>
    <p:sldId id="301" r:id="rId8"/>
    <p:sldId id="335" r:id="rId9"/>
    <p:sldId id="302" r:id="rId10"/>
    <p:sldId id="347" r:id="rId11"/>
    <p:sldId id="332" r:id="rId12"/>
    <p:sldId id="303" r:id="rId13"/>
    <p:sldId id="349" r:id="rId14"/>
    <p:sldId id="350" r:id="rId15"/>
    <p:sldId id="351" r:id="rId16"/>
    <p:sldId id="320" r:id="rId17"/>
    <p:sldId id="336" r:id="rId18"/>
    <p:sldId id="325" r:id="rId19"/>
    <p:sldId id="324" r:id="rId20"/>
    <p:sldId id="327" r:id="rId21"/>
    <p:sldId id="328" r:id="rId22"/>
    <p:sldId id="326" r:id="rId23"/>
    <p:sldId id="329" r:id="rId24"/>
    <p:sldId id="338" r:id="rId25"/>
    <p:sldId id="321" r:id="rId26"/>
    <p:sldId id="358" r:id="rId27"/>
    <p:sldId id="333" r:id="rId28"/>
    <p:sldId id="341" r:id="rId29"/>
    <p:sldId id="342" r:id="rId30"/>
    <p:sldId id="343" r:id="rId31"/>
    <p:sldId id="344" r:id="rId32"/>
    <p:sldId id="345" r:id="rId33"/>
    <p:sldId id="346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8A4011-0FDC-0197-73B9-AAA696C0A5E8}" name="Siemer, Fabian" initials="FS" userId="S::fabian.siemer@bdew.de::c953a382-e8a1-40c7-ac9a-335a8c0000fd" providerId="AD"/>
  <p188:author id="{AD6C954E-519B-F9A6-87B3-778110D999AC}" name="Nitsche Christian" initials="NC" userId="S::ch.nitsche_netze-bw.de#ext#@bdew.onmicrosoft.com::cb60de2e-679e-4499-a86f-ae4d98b25ef5" providerId="AD"/>
  <p188:author id="{515DED5A-5225-CC67-B643-B145E7E96E70}" name="Ziegler, Andreas" initials="ZA" userId="S::a.ziegler_nrm-netzdienste.de#ext#@bdew.onmicrosoft.com::9854081d-68c3-43ee-a94b-398664866549" providerId="AD"/>
  <p188:author id="{AC1AFD6A-E4F6-5685-09FB-10A7D2527CFB}" name="Schneider, Melanie" initials="SM" userId="S::melanie.schneider_sh-netz.com#ext#@bdew.onmicrosoft.com::3ee2d891-1ebf-428c-981f-fcc84c194061" providerId="AD"/>
  <p188:author id="{D8D2C271-3D37-12DC-2F03-74AD600FD716}" name="Thiele, Björn" initials="TB" userId="S::bjoern.thiele_ontras.com#ext#@bdew.onmicrosoft.com::c9f436e1-2c5c-4967-bea4-9b3de5f83376" providerId="AD"/>
  <p188:author id="{CB370385-6A9A-EDD3-0B46-4EF63238197B}" name="Harlacher, Frank" initials="FH" userId="S::Frank.Harlacher@oge.net::f4a26c45-3c04-4f8e-b238-46e322337a3c" providerId="AD"/>
  <p188:author id="{3BBD8BAD-09B3-B2B2-1C34-CDF31ABE1A0E}" name="Kasper, Dr. Oliver" initials="OK" userId="S::oliver.kasper@thyssengas.com::53fdfa22-0226-467b-a84d-d4395d0f7008" providerId="AD"/>
  <p188:author id="{8A06EDBC-E5B2-D9F0-4E3C-F7D34878A9CF}" name="Peters, Ingrid (GBR)" initials="IP" userId="S::ingrid.peters@gasunie.de::ab15fd63-68b5-4e53-bcef-e482c8c72c42" providerId="AD"/>
  <p188:author id="{DC5EA8BD-3D3C-19DB-3B59-8F2D4D549E1A}" name="Dörig, Andreas" initials="DA" userId="S::andreas.doerig_energienetze-bayern.de#ext#@bdew.onmicrosoft.com::539b76c7-4fb7-405a-aadc-66c8b76b409d" providerId="AD"/>
  <p188:author id="{B69218D2-DF6C-2CB1-4617-1165BF1B7910}" name="Daniela Terbeck | FNB Gas" initials="DT" userId="S::Daniela.Terbeck@fnb-gas.de::4a324f17-6fae-4523-90a4-1282acb574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8C842-FF3C-4AD9-8756-8E7B8B327567}" v="27" dt="2025-08-29T07:44:55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8E73-68E2-4275-83F5-9B880F8AA181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0A175-302C-41B0-B6C1-8E1202A8DC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8B0C2-2F3E-4893-04B9-40F20E6FD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13EF8A-7B52-4DE8-1017-72BEF1F06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2F9DEFA-AC36-AD04-905F-608F820E5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09B331-93B6-A06C-C119-6B233F3E3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551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559F1-90B3-6F55-AC96-2C1A22067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9A2038-67B8-C22A-47EE-E883151F6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4C1D29-CA58-79AD-63A9-BE3037732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D5EB8A-2B95-8B1D-5379-11C941A31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55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A0BE1-50F3-B267-5122-7BEC2FC68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76E1B1-1083-CFD2-26EB-0E2AB0263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15471B2-78D7-B8D8-A85B-C5F028D1B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8001AF-97B5-4A52-E5F6-B2039F1E1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3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1D87A-0EAF-CAAE-9604-D952A573F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822BC7-E456-63C8-3F1D-1810C61CC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833BB6F-42C7-7C58-7D7F-797682B1D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ABD675-6B33-7A2C-AB95-7003EF72D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62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89295-4455-70E6-A00F-D2A6E8AAD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84985D-D36B-E056-2DCF-7F1E61B45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C28D669-D633-F8DD-0A73-0D54655B7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2A3430-A436-7AE1-40E6-BDE7E57CE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587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A5D1F-AEB3-FD07-2ED8-2295AD415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BBE3B28-06AE-5758-43CF-F9C24A427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FF4B36-B883-D72A-2BAC-B3AA5989A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D273CF-01AF-6FE5-E7AC-3CD345F54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062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BA111-6271-3988-9375-AC0D08D8C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DB1F743-D93F-408E-5B60-F730037C0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5F5AE4B-C7E3-C5CC-22C7-E03006437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26DA08-5AE7-9EA2-E744-6A81C81D3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19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16292-E0A6-4541-3693-FB0DAD557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8AC3AE4-9235-3C5D-9E7B-011FF3811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8424BAD-3968-CB5E-C752-9FB9D9CFB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8FAC14-76B2-2083-8DDC-C67ABB1CD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6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F00BE-A3BB-B3F6-5E14-AE813A16C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ABEAA4E-2165-3F0D-7FE1-C5D5E7699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63FA35-463A-DC5A-1095-630E49D66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1A3594-278E-86ED-B634-46B66EE2C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339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0FF54-036A-88C6-DE23-92272B3F7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CE68D5-6151-1490-9C04-0B8BDD25E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778BAC-69B4-120A-05FB-583799412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EF6666-17F9-F239-8060-E037F9755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467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7722-3CA7-DF76-4C5B-80D1E56E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C11180-284E-0775-DE09-6A475FE86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495B44F-8A1B-026E-9B7A-75779EAC9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C49185-C847-EA9B-7FDE-C0A9FFCB8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9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29591-4E78-853B-323A-679D550A6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E4829FF-784C-7663-E7C1-D991880E0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4588253-A2A9-3676-F467-E4DA7B041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764E8F-9EF8-BD26-9286-4EF192FB1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486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1CE6-1882-96BD-F707-CB18851F2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E6AAF1F-DF4B-70C1-6D8B-113B6EFE2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40986BA-0972-01A8-52C5-BF1AF8843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4B2B60-99F9-FC7F-1A40-56A04B960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637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C2F4-B906-D782-7119-CF41DBEF5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9B26EF8-7835-ABF0-FF65-69AF78B62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55FCD0-D54C-2E2E-1611-3C969FEC5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EEB2ED-3378-6027-73E7-4E115C957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328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F7EDB-65BF-F6E7-7C73-53653DBBE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FD8085F-9945-9AFB-6358-3BF1969A9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9609A-B4E5-A0C4-C66E-21F096B73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80B8B3-6F01-FC2C-C43D-D2F58DAD6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586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37072-8C3E-657C-C8BC-59D439817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B99C210-9A8B-591B-E3F5-0E690542D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65670D0-EE60-06CB-E69E-D53EDB47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C922D3-3291-AD1C-3C1D-F2565F2B7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503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33661-2871-7342-6D94-638D13DBD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22D1E7-B3F4-D3CB-8679-211EA4843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17C850B-F1A2-1CB8-5D83-EBB84E8A4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32D07B-C3C5-1D98-5F41-401C225CF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4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038CD-7161-CAAF-5926-97691D390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21E8B7-D76D-C903-15FD-2CE6F965B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DF7EE29-E092-444B-ADA9-6889AA913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CDF6A4-BBCE-0BBE-2CC7-F417D1A955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34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7F623-18B4-AD57-E826-181A66494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17A4A79-6A95-28E2-2656-FD83298AF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61FFBF0-E36C-D91A-A33A-35516A85B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BC1DDC-985E-598D-5928-F65489F56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97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5C23-0C34-0DF8-F38B-3CF75E387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B87C7A5-7FC4-5369-FD99-6A464E706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3BE3061-10EE-7651-3E3A-8EFD1E9F0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11A58E-1706-F748-920F-871082F2D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59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B36E3-F3EF-BD41-9C20-F81B114C5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B660B0-D8D6-7508-D830-6461A9548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7FFB825-AF8D-0D8D-DDE2-8D0F24B9A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A49A39-94E3-C5DC-A0E3-B6F9DFAA8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14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DB440-0A4A-4083-8C9E-C1221B19A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327745-23C7-9F14-D510-87E478739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E3842DA-3C2D-8542-CC51-C06F1E5ED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909A45-7CD5-4033-F3DC-3C5D3F6EB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622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AD7EF-9DCB-78E7-BE48-DCF52DEA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CFE09D1-3ADC-CE65-5E1B-07E4BAB0E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24556F-396B-0C44-7BCA-A7976F772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23BA46-21D2-82BB-76CE-A4684856E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054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31D98-288F-B9BD-BA73-BFBA530F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8CF3B45-58B5-F141-82D3-A1910F653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B31FE84-1F73-A828-3362-26EBE57E1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20FB81-6D4D-1AB0-7001-1AC574525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0A175-302C-41B0-B6C1-8E1202A8DC8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85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FE313-052E-0637-CDAD-B95F23143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16471F-2BBA-3270-6886-7B5A2C4D3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80BB2C-5655-3B5D-C351-D4B770DE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0949A1-37EC-1E7A-3FCC-E590872B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3D208A-6D72-17F1-2C59-2C00518D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44815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712A6-F162-AFAF-FDDA-6DF91D2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34DE02-8B6F-4807-50A9-FD7AA5C48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4E9100-BB6C-E4A6-0E00-02998AB8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0C23AE-95D0-E678-B555-E97A6287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89D052-BA85-006A-229E-14F8B39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36352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BC13816-1792-DF95-F121-1217AFAA8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739568-12D0-34D0-A004-96211822C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A1B6CF-CD83-82A5-A9DB-4CDC7FDC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CBEC1-B057-AC50-94D3-B92809B3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B407B3-86BE-4CFA-ACEC-5E505940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96302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1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1A270B6D-D2DD-AB58-BA25-42212401E6E5}"/>
              </a:ext>
            </a:extLst>
          </p:cNvPr>
          <p:cNvSpPr/>
          <p:nvPr userDrawn="1"/>
        </p:nvSpPr>
        <p:spPr>
          <a:xfrm>
            <a:off x="1746741" y="2215666"/>
            <a:ext cx="4161693" cy="2016369"/>
          </a:xfrm>
          <a:prstGeom prst="rect">
            <a:avLst/>
          </a:prstGeom>
          <a:solidFill>
            <a:srgbClr val="42B2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11CDA12A-1C28-F811-9741-4C06C72ECA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130" y="5437560"/>
            <a:ext cx="2730011" cy="5515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46962A-7F88-4816-FE1B-6774F34B5B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707" y="1010138"/>
            <a:ext cx="9144000" cy="165576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e-DE" err="1"/>
              <a:t>Lorem</a:t>
            </a:r>
            <a:r>
              <a:rPr lang="de-DE"/>
              <a:t> Ipsum </a:t>
            </a:r>
            <a:r>
              <a:rPr lang="de-DE" err="1"/>
              <a:t>dolor</a:t>
            </a:r>
            <a:r>
              <a:rPr lang="de-DE"/>
              <a:t>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3A382F-6462-1CB8-F134-0027EA66A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7" y="2673717"/>
            <a:ext cx="9144000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614372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2">
    <p:bg>
      <p:bgPr>
        <a:solidFill>
          <a:srgbClr val="42B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1A270B6D-D2DD-AB58-BA25-42212401E6E5}"/>
              </a:ext>
            </a:extLst>
          </p:cNvPr>
          <p:cNvSpPr/>
          <p:nvPr userDrawn="1"/>
        </p:nvSpPr>
        <p:spPr>
          <a:xfrm>
            <a:off x="9461989" y="5713318"/>
            <a:ext cx="2730011" cy="1144682"/>
          </a:xfrm>
          <a:prstGeom prst="rect">
            <a:avLst/>
          </a:prstGeom>
          <a:solidFill>
            <a:srgbClr val="42B2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46962A-7F88-4816-FE1B-6774F34B5B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707" y="1010138"/>
            <a:ext cx="9144000" cy="165576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e-DE" err="1"/>
              <a:t>Lorem</a:t>
            </a:r>
            <a:r>
              <a:rPr lang="de-DE"/>
              <a:t> Ipsum </a:t>
            </a:r>
            <a:r>
              <a:rPr lang="de-DE" err="1"/>
              <a:t>dolor</a:t>
            </a:r>
            <a:r>
              <a:rPr lang="de-DE"/>
              <a:t>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3A382F-6462-1CB8-F134-0027EA66A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7" y="2673717"/>
            <a:ext cx="9144000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11CDA12A-1C28-F811-9741-4C06C72EC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130" y="5437560"/>
            <a:ext cx="2730011" cy="5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10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3">
    <p:bg>
      <p:bgPr>
        <a:solidFill>
          <a:srgbClr val="42B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1A270B6D-D2DD-AB58-BA25-42212401E6E5}"/>
              </a:ext>
            </a:extLst>
          </p:cNvPr>
          <p:cNvSpPr/>
          <p:nvPr userDrawn="1"/>
        </p:nvSpPr>
        <p:spPr>
          <a:xfrm>
            <a:off x="9461989" y="5713318"/>
            <a:ext cx="2730011" cy="1144682"/>
          </a:xfrm>
          <a:prstGeom prst="rect">
            <a:avLst/>
          </a:prstGeom>
          <a:solidFill>
            <a:srgbClr val="42B2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46962A-7F88-4816-FE1B-6774F34B5B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707" y="1010138"/>
            <a:ext cx="9144000" cy="165576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e-DE" err="1"/>
              <a:t>Lorem</a:t>
            </a:r>
            <a:r>
              <a:rPr lang="de-DE"/>
              <a:t> Ipsum </a:t>
            </a:r>
            <a:r>
              <a:rPr lang="de-DE" err="1"/>
              <a:t>dolor</a:t>
            </a:r>
            <a:r>
              <a:rPr lang="de-DE"/>
              <a:t>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3A382F-6462-1CB8-F134-0027EA66A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7" y="2673717"/>
            <a:ext cx="9144000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31653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_4">
    <p:bg>
      <p:bgPr>
        <a:solidFill>
          <a:srgbClr val="42B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6AFC74D-B4A9-35B7-071B-CC64E2DA457D}"/>
              </a:ext>
            </a:extLst>
          </p:cNvPr>
          <p:cNvSpPr/>
          <p:nvPr userDrawn="1"/>
        </p:nvSpPr>
        <p:spPr>
          <a:xfrm>
            <a:off x="9096623" y="6298837"/>
            <a:ext cx="1712057" cy="406765"/>
          </a:xfrm>
          <a:prstGeom prst="rect">
            <a:avLst/>
          </a:prstGeom>
          <a:solidFill>
            <a:srgbClr val="42B2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5AC939-6E3A-D176-C99A-010ED968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46103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50AA69-6158-41EF-3D5A-E34792E6D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5340760"/>
            <a:ext cx="10515600" cy="958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21872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_5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AC939-6E3A-D176-C99A-010ED968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46103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50AA69-6158-41EF-3D5A-E34792E6D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5340760"/>
            <a:ext cx="10515600" cy="958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62631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6962A-7F88-4816-FE1B-6774F34B5B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4986" y="2241242"/>
            <a:ext cx="5465883" cy="16557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de-DE" err="1"/>
              <a:t>Lorem</a:t>
            </a:r>
            <a:r>
              <a:rPr lang="de-DE"/>
              <a:t> Ipsum </a:t>
            </a:r>
            <a:r>
              <a:rPr lang="de-DE" err="1"/>
              <a:t>dolor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3A382F-6462-1CB8-F134-0027EA66A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4986" y="3857926"/>
            <a:ext cx="5465883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5" name="Grafik 4" descr="Ein Bild, das Grafiken, Screenshot, Kreis, Grafikdesign enthält.&#10;&#10;Automatisch generierte Beschreibung">
            <a:extLst>
              <a:ext uri="{FF2B5EF4-FFF2-40B4-BE49-F238E27FC236}">
                <a16:creationId xmlns:a16="http://schemas.microsoft.com/office/drawing/2014/main" id="{06181AD4-41EA-B2B9-4AE7-01566123F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31" y="2987977"/>
            <a:ext cx="3733800" cy="1130300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B5B6731E-4DFF-FB9A-C8B4-EA1A8B54C817}"/>
              </a:ext>
            </a:extLst>
          </p:cNvPr>
          <p:cNvCxnSpPr/>
          <p:nvPr userDrawn="1"/>
        </p:nvCxnSpPr>
        <p:spPr>
          <a:xfrm>
            <a:off x="5275383" y="1178171"/>
            <a:ext cx="0" cy="4501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166363D2-9C44-EAC6-F3ED-FBDA6C2D9B1B}"/>
              </a:ext>
            </a:extLst>
          </p:cNvPr>
          <p:cNvSpPr/>
          <p:nvPr userDrawn="1"/>
        </p:nvSpPr>
        <p:spPr>
          <a:xfrm>
            <a:off x="656502" y="6180375"/>
            <a:ext cx="10938769" cy="522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</p:spTree>
    <p:extLst>
      <p:ext uri="{BB962C8B-B14F-4D97-AF65-F5344CB8AC3E}">
        <p14:creationId xmlns:p14="http://schemas.microsoft.com/office/powerpoint/2010/main" val="310633329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6962A-7F88-4816-FE1B-6774F34B5B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4986" y="1871785"/>
            <a:ext cx="5465883" cy="16557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de-DE" err="1"/>
              <a:t>Lorem</a:t>
            </a:r>
            <a:r>
              <a:rPr lang="de-DE"/>
              <a:t> Ipsum </a:t>
            </a:r>
            <a:r>
              <a:rPr lang="de-DE" err="1"/>
              <a:t>dolor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3A382F-6462-1CB8-F134-0027EA66A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4986" y="3488469"/>
            <a:ext cx="5465883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66363D2-9C44-EAC6-F3ED-FBDA6C2D9B1B}"/>
              </a:ext>
            </a:extLst>
          </p:cNvPr>
          <p:cNvSpPr/>
          <p:nvPr userDrawn="1"/>
        </p:nvSpPr>
        <p:spPr>
          <a:xfrm>
            <a:off x="656503" y="6180375"/>
            <a:ext cx="10938769" cy="522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9043D99-9470-E9C0-98AB-3B52950E45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546588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Platz für Visual</a:t>
            </a:r>
          </a:p>
        </p:txBody>
      </p:sp>
    </p:spTree>
    <p:extLst>
      <p:ext uri="{BB962C8B-B14F-4D97-AF65-F5344CB8AC3E}">
        <p14:creationId xmlns:p14="http://schemas.microsoft.com/office/powerpoint/2010/main" val="372204672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6962A-7F88-4816-FE1B-6774F34B5B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01" y="1871785"/>
            <a:ext cx="5465883" cy="16557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de-DE" err="1"/>
              <a:t>Lorem</a:t>
            </a:r>
            <a:r>
              <a:rPr lang="de-DE"/>
              <a:t> Ipsum </a:t>
            </a:r>
            <a:r>
              <a:rPr lang="de-DE" err="1"/>
              <a:t>dolor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3A382F-6462-1CB8-F134-0027EA66A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01" y="3488469"/>
            <a:ext cx="5465883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66363D2-9C44-EAC6-F3ED-FBDA6C2D9B1B}"/>
              </a:ext>
            </a:extLst>
          </p:cNvPr>
          <p:cNvSpPr/>
          <p:nvPr userDrawn="1"/>
        </p:nvSpPr>
        <p:spPr>
          <a:xfrm>
            <a:off x="656503" y="6180375"/>
            <a:ext cx="10938769" cy="522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9043D99-9470-E9C0-98AB-3B52950E45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26125" y="0"/>
            <a:ext cx="546588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Platz für Visual</a:t>
            </a:r>
          </a:p>
        </p:txBody>
      </p:sp>
    </p:spTree>
    <p:extLst>
      <p:ext uri="{BB962C8B-B14F-4D97-AF65-F5344CB8AC3E}">
        <p14:creationId xmlns:p14="http://schemas.microsoft.com/office/powerpoint/2010/main" val="343425091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41EA0-3512-45C7-6820-9B8DBC52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C2D60E-63F8-9B49-13AA-BE4ADE6A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D7E2C-8E91-C29B-61D9-6B750A96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D55537-BEFF-3235-7526-8AC112EA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53215B-26E1-0EF7-A352-11949625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03151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4F83E-BA07-FE49-9DB2-6D89E3D9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817" y="728662"/>
            <a:ext cx="11666434" cy="412708"/>
          </a:xfrm>
        </p:spPr>
        <p:txBody>
          <a:bodyPr/>
          <a:lstStyle/>
          <a:p>
            <a:r>
              <a:rPr lang="de-DE"/>
              <a:t>Action Title Arial 54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ECDBDD-D9C8-4842-A475-CBA84E3F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5E5BBB-3E74-184F-8ACA-17AC166E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de-DE">
                <a:ea typeface="ＭＳ Ｐゴシック" pitchFamily="34" charset="-128"/>
              </a:rPr>
              <a:t>Webinar zur Langfristprognose (LFP) 2.0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13F10C-1E0E-EB4B-9A6F-03F5DBC2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E055-8869-7D40-9318-112D2E322C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8B3905-BD2F-8C44-ACB4-721AA7AF5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817" y="261525"/>
            <a:ext cx="11666434" cy="267865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1900"/>
            </a:lvl1pPr>
          </a:lstStyle>
          <a:p>
            <a:pPr lvl="0"/>
            <a:r>
              <a:rPr lang="de-DE"/>
              <a:t>Stichzeile Arial 38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E1444CA-11AC-7942-8398-83389FE72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749" y="1844675"/>
            <a:ext cx="11198160" cy="4140000"/>
          </a:xfrm>
        </p:spPr>
        <p:txBody>
          <a:bodyPr/>
          <a:lstStyle/>
          <a:p>
            <a:pPr lvl="0"/>
            <a:r>
              <a:rPr lang="de-DE"/>
              <a:t>Fließtext Arial 28</a:t>
            </a:r>
          </a:p>
        </p:txBody>
      </p:sp>
    </p:spTree>
    <p:extLst>
      <p:ext uri="{BB962C8B-B14F-4D97-AF65-F5344CB8AC3E}">
        <p14:creationId xmlns:p14="http://schemas.microsoft.com/office/powerpoint/2010/main" val="26961971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0831-CCFE-D8C6-8342-E99EF69E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A50979-2093-185D-F5D7-C941976C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04A169-6419-86EF-3016-2804D169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D519FD-D285-CF2E-741A-DAD9A4B6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4794A8-BC72-AE8A-BE9B-DD74D0D7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7637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704DA-2127-6705-5BDF-26E953BB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22270A-D65E-BB6A-4E9F-4647861F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23BC28-878C-C96A-F65F-5DE2958AA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B290B3-C0A1-E203-2EED-79048E2C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63A7A5-EE23-60C7-C026-634B1E3E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856B60-CFA8-397E-1CB0-FA1C88E6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18886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AA443-014D-3DC5-B2E7-497DC6F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3680A6-5475-C0BA-C6EC-421CE4C22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EA2C0B-7535-24E2-1D53-AC1E51B96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90CEBB-4404-029C-C203-D93959993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D09BB7-DAB7-AC26-2A1F-E88F8CDA0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1A3FDE-74E5-8C2B-D817-A939ED196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84162B-CB7B-3264-98B9-E1C3991D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BE3F096-2B0E-24BB-C6F6-5E052E84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2414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AE475-82F7-DA31-3460-4C8A4323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9F07FA-FE24-0FE6-5C3E-BA4C0B82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9C5884-34F6-F001-A532-44E9434A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962CE9-5606-FA6D-7870-718E613C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83838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2FF068-00BC-BA0F-A0AC-E3D64302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233D40-ACD9-6C80-6634-C849596B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4B55C6-3368-DD63-5389-B5BA9730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20952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98AED-7B84-D9CA-776C-CB967152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3AE9F-C4F5-CA3B-4AEF-D46DE3F8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E2F39D-63B5-EB2C-4B03-DE0BC0449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B58746-019C-4BC2-5284-533C6D2B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D22ED2-CCCC-0201-2475-AACA6131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47DAB1-4261-3A03-0757-D1AB27FD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61858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B607D-3027-7529-7E5A-5BF550CA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0583089-937A-867B-0ED8-4D0466A85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CE24DA-1546-0CEB-096C-02A5EAC15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FF4B42-E2E5-CAE5-BA76-A68E10A7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23.07.2025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AEAC7E-DB9B-FC04-774E-44222ECA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A5FB68-D82E-7ED9-D5CC-C747B71E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3389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9ED54E3-F7F2-7E0A-4D7E-B42723ED74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589094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624" imgH="623" progId="TCLayout.ActiveDocument.1">
                  <p:embed/>
                </p:oleObj>
              </mc:Choice>
              <mc:Fallback>
                <p:oleObj name="think-cell Folie" r:id="rId14" imgW="624" imgH="62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ED54E3-F7F2-7E0A-4D7E-B42723ED7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7FEF08B-EAB1-8E47-987B-6A02F14A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F9F179-1CA9-B582-3089-AB3A2BBBC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BBBE06-A145-A4C6-2A21-B3569AFE2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23.07.2025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23A3D-7123-522F-BA86-02C9D59D3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Webinar zur Langfristprognose (LFP) 2.0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7EA4FB-A88C-86F0-1F82-D0876289C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82216-9F52-485F-9405-2D0C5FA1DA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07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BA94F0A-8791-40C1-DF8D-89AC99E62D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34217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39" imgH="346" progId="TCLayout.ActiveDocument.1">
                  <p:embed/>
                </p:oleObj>
              </mc:Choice>
              <mc:Fallback>
                <p:oleObj name="think-cell Folie" r:id="rId12" imgW="339" imgH="34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A94F0A-8791-40C1-DF8D-89AC99E62D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15BFAB6-C08A-BDDD-BBE5-E0195CBE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193"/>
            <a:ext cx="10515600" cy="488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AA216E3-ABFF-6B72-29F8-D62D6D4C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A145A35-102D-4BC4-C1DA-62403E0ED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287700"/>
            <a:ext cx="773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23.07.2025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2CD3664-3DCD-546D-1170-766AF4500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5574" y="6287700"/>
            <a:ext cx="498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C22A04-DFF8-7644-A2E0-536A26040CE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26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emf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hyperlink" Target="mailto:frank.harlacher@oge.net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30.jpe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E73B4A1-FAB2-0B44-75F1-39E5E421CB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0074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39" imgH="639" progId="TCLayout.ActiveDocument.1">
                  <p:embed/>
                </p:oleObj>
              </mc:Choice>
              <mc:Fallback>
                <p:oleObj name="think-cell Folie" r:id="rId3" imgW="639" imgH="63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73B4A1-FAB2-0B44-75F1-39E5E421C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A0825C9-D54C-81D6-8F71-F5329D878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5226"/>
            <a:ext cx="9144000" cy="1655762"/>
          </a:xfrm>
        </p:spPr>
        <p:txBody>
          <a:bodyPr vert="horz">
            <a:normAutofit/>
          </a:bodyPr>
          <a:lstStyle/>
          <a:p>
            <a:r>
              <a:rPr lang="de-DE" sz="3200" b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Webinar zur Langfristprognose (LFP) 2.0</a:t>
            </a:r>
            <a:endParaRPr lang="de-DE" sz="88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D9BB01-E6BA-FBB7-E835-3A966968B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9906"/>
            <a:ext cx="9144000" cy="1655762"/>
          </a:xfrm>
        </p:spPr>
        <p:txBody>
          <a:bodyPr>
            <a:normAutofit/>
          </a:bodyPr>
          <a:lstStyle/>
          <a:p>
            <a:r>
              <a:rPr lang="de-DE" sz="2800" dirty="0"/>
              <a:t>Online, 04.09.2025</a:t>
            </a:r>
          </a:p>
          <a:p>
            <a:r>
              <a:rPr lang="de-DE" sz="1400" dirty="0"/>
              <a:t>Benjamin Peschka &amp; Frank Harlacher</a:t>
            </a:r>
          </a:p>
        </p:txBody>
      </p:sp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9F57C82A-34C0-D6E7-1928-67C16827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9918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69171FB3-A8AB-ED2A-05B4-A96AD424B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12018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917A03E-B020-E686-A996-6CDF9716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11984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BB51A83B-73A6-4DD9-B6B3-FF610503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8643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5BC57B0D-3F9A-CB17-986B-4E255336C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6886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97CA38B-00C6-AC28-794F-BC8591D6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9918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1AB50B58-3D3C-DAB6-4EF4-EC3C0EE87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AF641C03-6F28-DE12-1FAB-3F85FAC99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B6533-AFE9-1DE6-C471-EB0E40BA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CF429-5B4B-2191-C122-3A676D5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7648B-D0A9-BADB-3AC1-DF6E7521F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Eckpunkt</a:t>
            </a:r>
            <a:r>
              <a:rPr lang="en-US"/>
              <a:t> „</a:t>
            </a:r>
            <a:r>
              <a:rPr lang="en-US" err="1"/>
              <a:t>Härtegrade</a:t>
            </a:r>
            <a:r>
              <a:rPr lang="en-US"/>
              <a:t>“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DDA43-21EE-7960-D633-34E88AD4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/>
              <a:t>Die Prognosewerte für H2 werden nach Härtegraden und dem gesicherten Bedarf aufgeschlüsselt </a:t>
            </a:r>
            <a:endParaRPr lang="en-US" sz="1800" dirty="0"/>
          </a:p>
          <a:p>
            <a:pPr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de-DE" sz="1800" dirty="0"/>
              <a:t>Härtegrad 3 – möglich</a:t>
            </a:r>
            <a:endParaRPr lang="en-US" sz="1800" dirty="0"/>
          </a:p>
          <a:p>
            <a:pPr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de-DE" sz="1800" dirty="0"/>
              <a:t>Härtegrad 2 – wahrscheinlich (&gt; 50 %)</a:t>
            </a:r>
            <a:endParaRPr lang="en-US" sz="1800" dirty="0"/>
          </a:p>
          <a:p>
            <a:pPr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de-DE" sz="1800" dirty="0"/>
              <a:t>Härtegrad 1 – sehr wahrscheinlich (ca. 80 %)</a:t>
            </a:r>
            <a:endParaRPr lang="en-US" sz="1800" dirty="0"/>
          </a:p>
          <a:p>
            <a:pPr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de-DE" sz="1800" dirty="0"/>
              <a:t>gesicherter Bedarf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400" dirty="0"/>
          </a:p>
          <a:p>
            <a:pPr marL="0" indent="0">
              <a:lnSpc>
                <a:spcPct val="100000"/>
              </a:lnSpc>
              <a:buNone/>
            </a:pPr>
            <a:endParaRPr lang="de-DE" sz="1400" dirty="0"/>
          </a:p>
          <a:p>
            <a:pPr marL="0" indent="0">
              <a:lnSpc>
                <a:spcPct val="100000"/>
              </a:lnSpc>
              <a:buNone/>
            </a:pPr>
            <a:br>
              <a:rPr lang="de-DE" sz="1400" dirty="0"/>
            </a:br>
            <a:endParaRPr lang="de-DE" sz="14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400" dirty="0"/>
              <a:t>Definition der Härtegrade im Anhang in Folien 24/25 enthalten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68615-779F-FF98-B27D-1440661BF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Eckpunkt „Sektorenzuordnung“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E83E0-C6D7-46C6-6E56-ED9C73CD7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/>
              <a:t>Die Prognosewerte für H2 und CH4 werden nach Sektoren aufgeschlüsselt </a:t>
            </a:r>
            <a:endParaRPr lang="en-US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r>
              <a:rPr lang="de-DE" sz="1800" dirty="0"/>
              <a:t>Kraftwerke / Umwandlung</a:t>
            </a:r>
            <a:endParaRPr lang="en-US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r>
              <a:rPr lang="de-DE" sz="1800" dirty="0"/>
              <a:t>Industrie</a:t>
            </a:r>
            <a:endParaRPr lang="en-US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r>
              <a:rPr lang="de-DE" sz="1800" dirty="0"/>
              <a:t>Gewerbe / Handel / Dienstleistung (GHD)</a:t>
            </a:r>
            <a:endParaRPr lang="en-US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r>
              <a:rPr lang="de-DE" sz="1800" dirty="0"/>
              <a:t>Haushalte</a:t>
            </a:r>
            <a:endParaRPr lang="en-US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r>
              <a:rPr lang="de-DE" sz="1800" dirty="0"/>
              <a:t>Verkehr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endParaRPr lang="de-DE" sz="18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endParaRPr lang="de-DE" sz="18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de-DE" sz="1400" dirty="0"/>
              <a:t>Definition der Sektoren im Anhang in Folien 26 bis 29 enthalten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823581-560A-5282-3DF7-690225D6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2D4BB-3577-9905-51C2-0DDFAC24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10</a:t>
            </a:fld>
            <a:endParaRPr lang="de-DE"/>
          </a:p>
        </p:txBody>
      </p:sp>
      <p:pic>
        <p:nvPicPr>
          <p:cNvPr id="11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0BDA09EF-1E60-36A8-9A25-C114A21B6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A2E2BFE1-5D2F-D016-E66A-4EC9E2BD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BBEFB9E-87A6-27BA-FDC8-CF46E9C3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1CB10BF3-57A3-FA7D-E0BC-CB64912A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BEF731B1-8809-6C75-152C-EC43AE94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7EF8FC2-A215-6010-5633-6460F83DA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1">
            <a:extLst>
              <a:ext uri="{FF2B5EF4-FFF2-40B4-BE49-F238E27FC236}">
                <a16:creationId xmlns:a16="http://schemas.microsoft.com/office/drawing/2014/main" id="{D649B358-5B29-A437-3E3F-7E09A56D8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32">
            <a:extLst>
              <a:ext uri="{FF2B5EF4-FFF2-40B4-BE49-F238E27FC236}">
                <a16:creationId xmlns:a16="http://schemas.microsoft.com/office/drawing/2014/main" id="{C0E7CA87-5B32-529D-351F-36B5E1267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B6F356E3-0073-D4F1-39AA-2A8C4D9A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192838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2FD0B-CDFE-86C3-3E2C-92687882C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76895" cy="823912"/>
          </a:xfrm>
        </p:spPr>
        <p:txBody>
          <a:bodyPr/>
          <a:lstStyle/>
          <a:p>
            <a:r>
              <a:rPr lang="en-US" err="1"/>
              <a:t>Eckpunkt</a:t>
            </a:r>
            <a:r>
              <a:rPr lang="en-US"/>
              <a:t> "</a:t>
            </a:r>
            <a:r>
              <a:rPr lang="en-US" err="1"/>
              <a:t>Großkundenabfrage</a:t>
            </a:r>
            <a:r>
              <a:rPr lang="en-US"/>
              <a:t>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68811-5925-FE93-A5B0-FAC6D3529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2423" cy="3684588"/>
          </a:xfr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/>
              <a:t>Für Großkunden mit einem erwarteten Wasserstoffleistungsbedarf von 20 MWh/h oder mehr sind weitergehende Werte anzugeben, u.a.:</a:t>
            </a:r>
            <a:endParaRPr lang="en-US" sz="180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r>
              <a:rPr lang="de-DE" sz="1800"/>
              <a:t>Angaben zum Anschlussnehmer / Standort</a:t>
            </a:r>
            <a:endParaRPr lang="en-US" sz="180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r>
              <a:rPr lang="de-DE" sz="1800"/>
              <a:t>Projektstatus / FID (Final Investment </a:t>
            </a:r>
            <a:r>
              <a:rPr lang="de-DE" sz="1800" err="1"/>
              <a:t>Decision</a:t>
            </a:r>
            <a:r>
              <a:rPr lang="de-DE" sz="1800"/>
              <a:t>)</a:t>
            </a:r>
            <a:endParaRPr lang="en-US" sz="1800"/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r>
              <a:rPr lang="de-DE" sz="1800"/>
              <a:t>Detaillierte Angaben zu Sektor &amp; Branche</a:t>
            </a:r>
            <a:endParaRPr lang="en-US" sz="180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0B9EC-8B8B-1AC6-A371-369ED9C9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D8F6B-F22D-E561-D119-C496CC1C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11</a:t>
            </a:fld>
            <a:endParaRPr lang="de-DE"/>
          </a:p>
        </p:txBody>
      </p:sp>
      <p:pic>
        <p:nvPicPr>
          <p:cNvPr id="13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F9818154-68B2-E6D6-A940-F66E5084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69773D9A-4A98-ADAA-21D4-8E56F640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EBD7A17-651B-DE43-44E7-93466795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F9E356D5-A373-67A1-7798-695FB21E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3F4C1878-610E-86C8-C0E1-872382A3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26B9C07-D054-8D58-1722-77D0BCBBB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1">
            <a:extLst>
              <a:ext uri="{FF2B5EF4-FFF2-40B4-BE49-F238E27FC236}">
                <a16:creationId xmlns:a16="http://schemas.microsoft.com/office/drawing/2014/main" id="{8502793E-BD29-3513-9365-C501FAD31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5BE63434-1C86-8259-4CA2-A38C6B59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23A953D1-215E-A761-6BE5-F73DBBB3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299992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5009D-38D0-DC68-E91A-805E0674A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79611408-2F07-2257-9160-25217417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5C052A34-8756-6439-AFA6-77B6BE96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63751C2-77B3-783F-E661-0EAFF86E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82B730C9-E54A-B257-B4C2-77404D3F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9BF0783C-70C0-FAE2-EA63-44026186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D481AFB-C057-16F1-559D-65396518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19E3B8EE-C1E4-9A0D-7F59-D7A2E8F8C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535CAF8D-8420-191B-72AA-9CB0BFEA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1F5C949-A1C5-EB99-B07D-283AF22776B2}"/>
              </a:ext>
            </a:extLst>
          </p:cNvPr>
          <p:cNvSpPr txBox="1"/>
          <p:nvPr/>
        </p:nvSpPr>
        <p:spPr>
          <a:xfrm>
            <a:off x="2569602" y="2470370"/>
            <a:ext cx="8163447" cy="18753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Hintergrund / Zielsetzung</a:t>
            </a:r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buFont typeface="+mj-lt"/>
              <a:buAutoNum type="arabicParenBoth"/>
              <a:defRPr/>
            </a:pPr>
            <a:r>
              <a:rPr kumimoji="0" lang="de-DE" sz="200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Wesentliche Eckpunkte der LFP 2.0</a:t>
            </a: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LFP 2.0 Abfragetemplate</a:t>
            </a: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Fragen und Antworten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265C93E-4716-9D5A-A3DA-57919D657C30}"/>
              </a:ext>
            </a:extLst>
          </p:cNvPr>
          <p:cNvSpPr/>
          <p:nvPr/>
        </p:nvSpPr>
        <p:spPr>
          <a:xfrm>
            <a:off x="2555096" y="3433462"/>
            <a:ext cx="5041458" cy="4511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9684D8-F5D7-AB7F-2772-0D00FF82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29F2E6-AD2F-2E83-BD9B-E2A9AA2E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12</a:t>
            </a:fld>
            <a:endParaRPr lang="de-DE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7C457641-77DB-8CC4-2357-96DFD592C565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latin typeface="Aptos" panose="020B0004020202020204" pitchFamily="34" charset="0"/>
                <a:cs typeface="Arial" panose="020B0604020202020204" pitchFamily="34" charset="0"/>
              </a:rPr>
              <a:t>Agenda</a:t>
            </a:r>
            <a:endParaRPr lang="de-DE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E1BD2EAE-8888-D4E2-D53B-7C59582E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278300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03BE0-18EA-00CD-EE37-0EB86EBEA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74D0A67C-4D0E-EA56-40A9-8630F25A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838F4D73-1B23-3162-12A8-CB513D32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F90A619-87FB-9903-17E7-56DC0790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389C9E77-A85D-AD46-B8B5-AE476167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CF7320B5-7988-3044-2E03-372E573A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73C293E-0969-5126-E3EC-20E89421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5B9CDC79-382C-3E6F-16A5-347C8B487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1DED670F-0EDB-12DE-D7FE-FE85F5C29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9FD70D-6C43-037C-6421-5A83375ABD28}"/>
              </a:ext>
            </a:extLst>
          </p:cNvPr>
          <p:cNvSpPr txBox="1"/>
          <p:nvPr/>
        </p:nvSpPr>
        <p:spPr>
          <a:xfrm>
            <a:off x="959989" y="2455146"/>
            <a:ext cx="10635882" cy="23114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5000"/>
              </a:lnSpc>
            </a:pPr>
            <a:r>
              <a:rPr lang="de-DE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Aufteilung des Excel-Templates in 5 Reiter</a:t>
            </a:r>
            <a:endParaRPr lang="en-US">
              <a:latin typeface="Aptos"/>
              <a:cs typeface="Times New Roman"/>
            </a:endParaRPr>
          </a:p>
          <a:p>
            <a:pPr marL="342900" indent="-342900">
              <a:lnSpc>
                <a:spcPct val="114999"/>
              </a:lnSpc>
              <a:buFont typeface="Symbol" panose="05050102010706020507" pitchFamily="18" charset="2"/>
              <a:buChar char=""/>
            </a:pPr>
            <a:endParaRPr lang="de-DE" kern="100">
              <a:cs typeface="Times New Roman"/>
            </a:endParaRPr>
          </a:p>
          <a:p>
            <a:pPr marL="342900" indent="-342900">
              <a:lnSpc>
                <a:spcPct val="114999"/>
              </a:lnSpc>
              <a:buFont typeface="Symbol" panose="05050102010706020507" pitchFamily="18" charset="2"/>
              <a:buChar char=""/>
            </a:pPr>
            <a:endParaRPr lang="de-DE" kern="100">
              <a:cs typeface="Times New Roman"/>
            </a:endParaRPr>
          </a:p>
          <a:p>
            <a:pPr marL="342900" indent="-342900">
              <a:lnSpc>
                <a:spcPct val="114999"/>
              </a:lnSpc>
              <a:buFont typeface="Symbol" panose="05050102010706020507" pitchFamily="18" charset="2"/>
              <a:buChar char=""/>
            </a:pPr>
            <a:endParaRPr lang="de-DE" kern="100">
              <a:cs typeface="Times New Roman"/>
            </a:endParaRPr>
          </a:p>
          <a:p>
            <a:pPr>
              <a:lnSpc>
                <a:spcPct val="114999"/>
              </a:lnSpc>
            </a:pPr>
            <a:r>
              <a:rPr lang="de-DE" kern="100">
                <a:cs typeface="Times New Roman"/>
              </a:rPr>
              <a:t>Auszufüllen sind die ersten beiden Reiter "LFP 2026" und "Großkunden". Alle anderen dienen der Information.</a:t>
            </a:r>
          </a:p>
          <a:p>
            <a:endParaRPr lang="de-DE" sz="200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C8F39-70CF-0308-D3B5-7794EDC1F42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838"/>
          <a:stretch/>
        </p:blipFill>
        <p:spPr>
          <a:xfrm>
            <a:off x="1053934" y="2888761"/>
            <a:ext cx="10274027" cy="56791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2097CB5-4441-10E3-04EC-6AB4A4F9BC85}"/>
              </a:ext>
            </a:extLst>
          </p:cNvPr>
          <p:cNvSpPr txBox="1"/>
          <p:nvPr/>
        </p:nvSpPr>
        <p:spPr>
          <a:xfrm>
            <a:off x="963592" y="4902811"/>
            <a:ext cx="10440784" cy="10322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de-DE" kern="100">
                <a:solidFill>
                  <a:prstClr val="black"/>
                </a:solidFill>
                <a:latin typeface="Aptos"/>
                <a:ea typeface="Aptos" panose="020B0004020202020204" pitchFamily="34" charset="0"/>
                <a:cs typeface="Times New Roman"/>
              </a:rPr>
              <a:t>Hinweis für Abgabe</a:t>
            </a:r>
            <a:r>
              <a:rPr kumimoji="0" lang="de-DE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 panose="020B0004020202020204" pitchFamily="34" charset="0"/>
                <a:cs typeface="Times New Roman"/>
              </a:rPr>
              <a:t> </a:t>
            </a:r>
            <a:r>
              <a:rPr lang="de-DE" kern="100">
                <a:solidFill>
                  <a:prstClr val="black"/>
                </a:solidFill>
                <a:latin typeface="Aptos"/>
                <a:ea typeface="Aptos" panose="020B0004020202020204" pitchFamily="34" charset="0"/>
                <a:cs typeface="Times New Roman"/>
              </a:rPr>
              <a:t>des</a:t>
            </a:r>
            <a:r>
              <a:rPr kumimoji="0" lang="de-DE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 panose="020B0004020202020204" pitchFamily="34" charset="0"/>
                <a:cs typeface="Times New Roman"/>
              </a:rPr>
              <a:t> Templates </a:t>
            </a:r>
            <a:r>
              <a:rPr lang="de-DE" kern="100">
                <a:solidFill>
                  <a:prstClr val="black"/>
                </a:solidFill>
                <a:latin typeface="Aptos"/>
                <a:ea typeface="Aptos" panose="020B0004020202020204" pitchFamily="34" charset="0"/>
                <a:cs typeface="Times New Roman"/>
              </a:rPr>
              <a:t>nur für </a:t>
            </a:r>
            <a:r>
              <a:rPr kumimoji="0" lang="de-DE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 panose="020B0004020202020204" pitchFamily="34" charset="0"/>
                <a:cs typeface="Times New Roman"/>
              </a:rPr>
              <a:t>die direkt </a:t>
            </a:r>
            <a:r>
              <a:rPr lang="de-DE" kern="100">
                <a:solidFill>
                  <a:prstClr val="black"/>
                </a:solidFill>
                <a:latin typeface="Aptos"/>
                <a:ea typeface="Aptos" panose="020B0004020202020204" pitchFamily="34" charset="0"/>
                <a:cs typeface="Times New Roman"/>
              </a:rPr>
              <a:t>einem FNB nachgelagerten</a:t>
            </a:r>
            <a:r>
              <a:rPr kumimoji="0" lang="de-DE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 panose="020B0004020202020204" pitchFamily="34" charset="0"/>
                <a:cs typeface="Times New Roman"/>
              </a:rPr>
              <a:t> VNB </a:t>
            </a:r>
            <a:endParaRPr lang="en-US">
              <a:solidFill>
                <a:prstClr val="black"/>
              </a:solidFill>
            </a:endParaRPr>
          </a:p>
          <a:p>
            <a:pPr marL="342900" indent="-342900">
              <a:lnSpc>
                <a:spcPct val="115000"/>
              </a:lnSpc>
              <a:buFont typeface="Arial" panose="05050102010706020507" pitchFamily="18" charset="2"/>
              <a:buChar char="•"/>
              <a:defRPr/>
            </a:pPr>
            <a:r>
              <a:rPr kumimoji="0" lang="de-DE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 panose="020B0004020202020204" pitchFamily="34" charset="0"/>
                <a:cs typeface="Times New Roman"/>
              </a:rPr>
              <a:t>LFP 2.0 wird nicht mehr beim jeweiligen FNB abgegeben, sondern </a:t>
            </a:r>
            <a:r>
              <a:rPr lang="de-DE" kern="100">
                <a:solidFill>
                  <a:prstClr val="black"/>
                </a:solidFill>
                <a:latin typeface="Aptos"/>
                <a:ea typeface="Aptos" panose="020B0004020202020204" pitchFamily="34" charset="0"/>
                <a:cs typeface="Times New Roman"/>
              </a:rPr>
              <a:t>in ein zentrales</a:t>
            </a:r>
            <a:r>
              <a:rPr kumimoji="0" lang="de-DE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 panose="020B0004020202020204" pitchFamily="34" charset="0"/>
                <a:cs typeface="Times New Roman"/>
              </a:rPr>
              <a:t> </a:t>
            </a:r>
            <a:r>
              <a:rPr lang="de-DE" kern="100">
                <a:solidFill>
                  <a:prstClr val="black"/>
                </a:solidFill>
                <a:latin typeface="Aptos"/>
                <a:ea typeface="Aptos" panose="020B0004020202020204" pitchFamily="34" charset="0"/>
                <a:cs typeface="Times New Roman"/>
              </a:rPr>
              <a:t>IT-Tool </a:t>
            </a:r>
            <a:r>
              <a:rPr kumimoji="0" lang="de-DE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 panose="020B0004020202020204" pitchFamily="34" charset="0"/>
                <a:cs typeface="Times New Roman"/>
              </a:rPr>
              <a:t>der </a:t>
            </a:r>
            <a:r>
              <a:rPr lang="de-DE" kern="100">
                <a:solidFill>
                  <a:prstClr val="black"/>
                </a:solidFill>
                <a:latin typeface="Aptos"/>
                <a:ea typeface="Aptos" panose="020B0004020202020204" pitchFamily="34" charset="0"/>
                <a:cs typeface="Times New Roman"/>
              </a:rPr>
              <a:t>KO</a:t>
            </a:r>
            <a:r>
              <a:rPr kumimoji="0" lang="de-DE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 panose="020B0004020202020204" pitchFamily="34" charset="0"/>
                <a:cs typeface="Times New Roman"/>
              </a:rPr>
              <a:t>.NEP</a:t>
            </a:r>
            <a:endParaRPr lang="de-DE" sz="1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 panose="020B0004020202020204" pitchFamily="34" charset="0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Arial" panose="05050102010706020507" pitchFamily="18" charset="2"/>
              <a:buChar char="•"/>
              <a:defRPr/>
            </a:pPr>
            <a:r>
              <a:rPr lang="de-DE" kern="100">
                <a:solidFill>
                  <a:prstClr val="black"/>
                </a:solidFill>
                <a:latin typeface="Aptos"/>
                <a:ea typeface="Aptos" panose="020B0004020202020204" pitchFamily="34" charset="0"/>
                <a:cs typeface="Times New Roman"/>
              </a:rPr>
              <a:t>Upload-Möglichkeit</a:t>
            </a:r>
            <a:r>
              <a:rPr kumimoji="0" lang="de-DE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 panose="020B0004020202020204" pitchFamily="34" charset="0"/>
                <a:cs typeface="Times New Roman"/>
              </a:rPr>
              <a:t> der </a:t>
            </a:r>
            <a:r>
              <a:rPr lang="de-DE" kern="100">
                <a:solidFill>
                  <a:prstClr val="black"/>
                </a:solidFill>
                <a:latin typeface="Aptos"/>
                <a:ea typeface="Aptos" panose="020B0004020202020204" pitchFamily="34" charset="0"/>
                <a:cs typeface="Times New Roman"/>
              </a:rPr>
              <a:t>XLS-Dateien</a:t>
            </a:r>
            <a:r>
              <a:rPr kumimoji="0" lang="de-DE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 panose="020B0004020202020204" pitchFamily="34" charset="0"/>
                <a:cs typeface="Times New Roman"/>
              </a:rPr>
              <a:t> in IT-Tool </a:t>
            </a:r>
            <a:r>
              <a:rPr lang="de-DE" kern="100">
                <a:solidFill>
                  <a:prstClr val="black"/>
                </a:solidFill>
                <a:latin typeface="Aptos"/>
                <a:ea typeface="Aptos" panose="020B0004020202020204" pitchFamily="34" charset="0"/>
                <a:cs typeface="Times New Roman"/>
              </a:rPr>
              <a:t>der KO.NEP </a:t>
            </a:r>
            <a:r>
              <a:rPr kumimoji="0" lang="de-DE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Aptos" panose="020B0004020202020204" pitchFamily="34" charset="0"/>
                <a:cs typeface="Times New Roman"/>
              </a:rPr>
              <a:t>geplant</a:t>
            </a:r>
            <a:endParaRPr lang="de-DE" sz="1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AC67CE8E-42BD-015C-58EC-ADD2845E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138BDDF7-A2B2-6E98-CAF9-5D1C04EA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13</a:t>
            </a:fld>
            <a:endParaRPr lang="de-DE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042D954-A1D1-FA3B-B860-43F0EB4A9D69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Übersicht Excel-Abfragetemplate</a:t>
            </a:r>
            <a:endParaRPr lang="de-DE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BEDF7B86-6451-7DFC-FFE5-5ABA96BD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257125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FDC0-7E06-6CEA-3546-6094FE2B8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965F466B-1911-1944-09ED-78A48694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9C8C9511-4B39-41C1-242E-E3A616B7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74178CE1-3949-FD9D-2994-A2AB8324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A91454DD-1BB0-489D-25AA-A40A3CF51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3C029A29-47E0-B2BB-8C60-2F0B6937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0455F8B-1424-2CEC-77F8-E02075387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EE7794E2-CF80-2F87-2362-C6E2CD7C4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7FA9663B-9A2C-D44D-E284-E47FC7E75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19B4AB2-32C3-C8C1-3DEB-FB88C95D4ABA}"/>
              </a:ext>
            </a:extLst>
          </p:cNvPr>
          <p:cNvSpPr txBox="1"/>
          <p:nvPr/>
        </p:nvSpPr>
        <p:spPr>
          <a:xfrm>
            <a:off x="1010018" y="3504096"/>
            <a:ext cx="10635882" cy="29484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de-DE" sz="1800" b="1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Pro </a:t>
            </a:r>
            <a:r>
              <a:rPr lang="de-DE" b="1" kern="100">
                <a:latin typeface="Aptos"/>
                <a:ea typeface="Aptos" panose="020B0004020202020204" pitchFamily="34" charset="0"/>
                <a:cs typeface="Times New Roman"/>
              </a:rPr>
              <a:t>Netzkopplungspunkt (NKP) bzw. Ausspeisezone</a:t>
            </a:r>
            <a:r>
              <a:rPr lang="de-DE" sz="1800" b="1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 eine Excel-Datei erstellen</a:t>
            </a:r>
            <a:endParaRPr lang="en-US">
              <a:latin typeface="Aptos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Arial"/>
              <a:buChar char="•"/>
            </a:pPr>
            <a:r>
              <a:rPr lang="de-DE" kern="100">
                <a:latin typeface="Aptos"/>
                <a:ea typeface="Aptos" panose="020B0004020202020204" pitchFamily="34" charset="0"/>
                <a:cs typeface="Times New Roman"/>
              </a:rPr>
              <a:t>NKP / Ausspeisezone entspricht der bisherigen Meldelogik</a:t>
            </a:r>
          </a:p>
          <a:p>
            <a:pPr marL="285750" indent="-285750">
              <a:lnSpc>
                <a:spcPct val="115000"/>
              </a:lnSpc>
              <a:buFont typeface="Arial"/>
              <a:buChar char="•"/>
            </a:pPr>
            <a:r>
              <a:rPr lang="de-DE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Wer bislang in einer </a:t>
            </a:r>
            <a:r>
              <a:rPr lang="de-DE" kern="100">
                <a:latin typeface="Aptos"/>
                <a:ea typeface="Aptos" panose="020B0004020202020204" pitchFamily="34" charset="0"/>
                <a:cs typeface="Times New Roman"/>
              </a:rPr>
              <a:t>Ausspeisezone gemeldet / bestellt hat, </a:t>
            </a:r>
            <a:br>
              <a:rPr lang="de-DE" kern="100">
                <a:latin typeface="Aptos"/>
                <a:ea typeface="Aptos" panose="020B0004020202020204" pitchFamily="34" charset="0"/>
                <a:cs typeface="Times New Roman"/>
              </a:rPr>
            </a:br>
            <a:r>
              <a:rPr lang="de-DE" kern="100">
                <a:latin typeface="Aptos"/>
                <a:ea typeface="Aptos" panose="020B0004020202020204" pitchFamily="34" charset="0"/>
                <a:cs typeface="Times New Roman"/>
              </a:rPr>
              <a:t>meldet die LFP 2.0-Daten weiterhin für diese Ausspeisezone</a:t>
            </a:r>
          </a:p>
          <a:p>
            <a:pPr marL="285750" indent="-285750">
              <a:lnSpc>
                <a:spcPct val="115000"/>
              </a:lnSpc>
              <a:buFont typeface="Arial"/>
              <a:buChar char="•"/>
            </a:pPr>
            <a:r>
              <a:rPr lang="de-DE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Wer bislang auf Ebene von Netzkopplungspunkten </a:t>
            </a:r>
            <a:r>
              <a:rPr lang="de-DE" kern="100">
                <a:latin typeface="Aptos"/>
                <a:ea typeface="Aptos" panose="020B0004020202020204" pitchFamily="34" charset="0"/>
                <a:cs typeface="Times New Roman"/>
              </a:rPr>
              <a:t>gemeldet / bestellt hat, </a:t>
            </a:r>
            <a:br>
              <a:rPr lang="de-DE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kern="100">
                <a:latin typeface="Aptos"/>
                <a:ea typeface="Aptos" panose="020B0004020202020204" pitchFamily="34" charset="0"/>
                <a:cs typeface="Times New Roman"/>
              </a:rPr>
              <a:t>meldet die LFP 2.0-Daten weiterhin für einzelne NKPs</a:t>
            </a:r>
          </a:p>
          <a:p>
            <a:pPr marL="285750" indent="-285750">
              <a:lnSpc>
                <a:spcPct val="115000"/>
              </a:lnSpc>
              <a:buFont typeface="Arial"/>
              <a:buChar char="•"/>
            </a:pPr>
            <a:r>
              <a:rPr lang="de-DE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Kommentarfunktion z.B. für Lage von H2-NKPs möglich</a:t>
            </a:r>
          </a:p>
          <a:p>
            <a:pPr lvl="1">
              <a:lnSpc>
                <a:spcPct val="115000"/>
              </a:lnSpc>
            </a:pPr>
            <a:endParaRPr lang="de-DE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de-DE" sz="20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8AC192C-3028-AB47-E627-2C695B77A9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359" y="2023449"/>
            <a:ext cx="10270206" cy="11558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9D08610-D428-F7F0-A52A-E05A19A75A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6931" b="1995"/>
          <a:stretch>
            <a:fillRect/>
          </a:stretch>
        </p:blipFill>
        <p:spPr bwMode="auto">
          <a:xfrm>
            <a:off x="6946431" y="5512302"/>
            <a:ext cx="2825750" cy="508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6FC0AE3-6C51-6142-2AD3-ACAAE5522FA1}"/>
              </a:ext>
            </a:extLst>
          </p:cNvPr>
          <p:cNvSpPr/>
          <p:nvPr/>
        </p:nvSpPr>
        <p:spPr>
          <a:xfrm>
            <a:off x="4480711" y="2877897"/>
            <a:ext cx="2361059" cy="30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8E2EB72-56FB-61F3-F25D-1C48A2830927}"/>
              </a:ext>
            </a:extLst>
          </p:cNvPr>
          <p:cNvSpPr/>
          <p:nvPr/>
        </p:nvSpPr>
        <p:spPr>
          <a:xfrm>
            <a:off x="6860617" y="5699463"/>
            <a:ext cx="2911564" cy="294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BB6EB1-3F3A-2032-5CF2-40942D5B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E23C38F-66AA-ECF7-E408-FC47E207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14</a:t>
            </a:fld>
            <a:endParaRPr lang="de-DE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D35C77BB-EC5A-B60B-24E6-535625D45FD5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latin typeface="Aptos"/>
                <a:ea typeface="Aptos" panose="020B0004020202020204" pitchFamily="34" charset="0"/>
                <a:cs typeface="Arial"/>
              </a:rPr>
              <a:t>Netzkopplungspunkt / Ausspeisezone</a:t>
            </a:r>
            <a:endParaRPr lang="de-DE" sz="1800" kern="100">
              <a:effectLst/>
              <a:latin typeface="Aptos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E032AD86-8ACC-3F7F-7445-A5FCC520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233928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1153A-29F2-30BA-290A-B1731071E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05B844D6-C1A5-240B-E977-F240940CD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675" y="1381061"/>
            <a:ext cx="9791700" cy="451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A1) Leistungsbedarf: Härtegrade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6E2A60C1-053B-A515-43D3-5769CFB4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6220A1B1-681E-D65B-E0EC-D556BA90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7E7B6EC2-D41F-1973-BBF0-556F8DC2E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8BD0D483-EA90-55CC-C147-91440775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04B48619-78F9-6BD3-A3DC-AA5006EC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C0FD69D-8EE0-7814-C2E4-D148A2D8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E9836048-CD1B-23F4-4649-451A7484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9957AB21-23AA-868B-5CD5-17DEFF6D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CAA113-53D2-45B4-2737-FF8B6BD1790A}"/>
              </a:ext>
            </a:extLst>
          </p:cNvPr>
          <p:cNvSpPr txBox="1"/>
          <p:nvPr/>
        </p:nvSpPr>
        <p:spPr>
          <a:xfrm>
            <a:off x="832218" y="3477957"/>
            <a:ext cx="10917717" cy="30033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sz="15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Gasnetztransformation wird gestützt auf Verbindlichkeiten. Diese Verbindlichkeiten werden über Härtegrade (HG 1-3 und gesicherter Bedarf) definiert. 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Rechnung sieht vor: </a:t>
            </a:r>
          </a:p>
          <a:p>
            <a:pPr lvl="1" defTabSz="792163">
              <a:spcBef>
                <a:spcPts val="300"/>
              </a:spcBef>
              <a:tabLst>
                <a:tab pos="4660900" algn="l"/>
              </a:tabLst>
            </a:pPr>
            <a:r>
              <a:rPr lang="de-DE" sz="15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de-DE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umme H2 und CH4 Bedarfe		Eingabe erforderlich</a:t>
            </a:r>
          </a:p>
          <a:p>
            <a:pPr marL="800100" lvl="1" indent="-342900">
              <a:spcBef>
                <a:spcPts val="300"/>
              </a:spcBef>
              <a:buFont typeface="Symbol" panose="05050102010706020507" pitchFamily="18" charset="2"/>
              <a:buChar char="-"/>
              <a:tabLst>
                <a:tab pos="4749800" algn="l"/>
              </a:tabLst>
            </a:pPr>
            <a:r>
              <a:rPr lang="de-DE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H2-gesicherter Bedarf	Eingabe erforderlich</a:t>
            </a:r>
          </a:p>
          <a:p>
            <a:pPr marL="800100" lvl="1" indent="-342900" defTabSz="949325"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DE" sz="15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H2-HG 1				Eingabe erforderlich</a:t>
            </a:r>
          </a:p>
          <a:p>
            <a:pPr marL="800100" lvl="1" indent="-342900" defTabSz="949325"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DE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H2-HG 2				Eingabe erforderlich</a:t>
            </a:r>
          </a:p>
          <a:p>
            <a:pPr marL="800100" lvl="1" indent="-342900" defTabSz="949325"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DE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H2-HG3				Eingabe erforderlich</a:t>
            </a:r>
          </a:p>
          <a:p>
            <a:pPr marL="449580" defTabSz="949325">
              <a:spcAft>
                <a:spcPts val="800"/>
              </a:spcAft>
              <a:buNone/>
            </a:pPr>
            <a:r>
              <a:rPr lang="de-DE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  CH4 gesichert verbleibend	</a:t>
            </a:r>
            <a:r>
              <a:rPr lang="de-DE" sz="15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de-DE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Automatische Rechnung</a:t>
            </a:r>
          </a:p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de-DE" sz="15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Für eine automatische Errechnung sind in den </a:t>
            </a:r>
            <a:r>
              <a:rPr lang="de-DE" sz="1500" kern="100">
                <a:effectLst/>
                <a:highlight>
                  <a:srgbClr val="D3D3D3"/>
                </a:highlight>
                <a:latin typeface="Aptos"/>
                <a:ea typeface="Aptos" panose="020B0004020202020204" pitchFamily="34" charset="0"/>
                <a:cs typeface="Times New Roman"/>
              </a:rPr>
              <a:t>„grauen“</a:t>
            </a:r>
            <a:r>
              <a:rPr lang="de-DE" sz="15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 mit Zahlenwerten belegten Zellen, Formel hinterlegt. Im gleichen Zuge kann der Anwender seine Eingaben plausibilisieren.</a:t>
            </a:r>
          </a:p>
        </p:txBody>
      </p:sp>
      <p:pic>
        <p:nvPicPr>
          <p:cNvPr id="2" name="Grafik 1" descr="Ein Bild, das Text, Schrift, Zahl, Reihe enthält.&#10;&#10;KI-generierte Inhalte können fehlerhaft sein.">
            <a:extLst>
              <a:ext uri="{FF2B5EF4-FFF2-40B4-BE49-F238E27FC236}">
                <a16:creationId xmlns:a16="http://schemas.microsoft.com/office/drawing/2014/main" id="{E27F145F-A4F4-7116-91F5-BB8B7FC6E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214" y="1853941"/>
            <a:ext cx="7880822" cy="1604484"/>
          </a:xfrm>
          <a:prstGeom prst="rect">
            <a:avLst/>
          </a:prstGeom>
        </p:spPr>
      </p:pic>
      <p:pic>
        <p:nvPicPr>
          <p:cNvPr id="9" name="Grafik 8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36F27EBC-ED1A-E1B6-D15B-40ECCB59B7F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3551" r="39642" b="52918"/>
          <a:stretch/>
        </p:blipFill>
        <p:spPr bwMode="auto">
          <a:xfrm>
            <a:off x="3879542" y="4016108"/>
            <a:ext cx="1591760" cy="1826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CDD2E4A-1C7C-2A01-CB67-6AD012DE4474}"/>
              </a:ext>
            </a:extLst>
          </p:cNvPr>
          <p:cNvCxnSpPr>
            <a:cxnSpLocks/>
          </p:cNvCxnSpPr>
          <p:nvPr/>
        </p:nvCxnSpPr>
        <p:spPr>
          <a:xfrm>
            <a:off x="5252605" y="4422310"/>
            <a:ext cx="348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A39B047-D152-CFB8-E58E-E40B89BAE8E7}"/>
              </a:ext>
            </a:extLst>
          </p:cNvPr>
          <p:cNvCxnSpPr>
            <a:cxnSpLocks/>
          </p:cNvCxnSpPr>
          <p:nvPr/>
        </p:nvCxnSpPr>
        <p:spPr>
          <a:xfrm>
            <a:off x="5252605" y="4680571"/>
            <a:ext cx="348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BB96A78-D320-0F8A-618A-41B4574F6E23}"/>
              </a:ext>
            </a:extLst>
          </p:cNvPr>
          <p:cNvCxnSpPr>
            <a:cxnSpLocks/>
          </p:cNvCxnSpPr>
          <p:nvPr/>
        </p:nvCxnSpPr>
        <p:spPr>
          <a:xfrm>
            <a:off x="5252605" y="4938832"/>
            <a:ext cx="348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BEAC5AA-D7DE-18FF-68CB-CF8626D96E91}"/>
              </a:ext>
            </a:extLst>
          </p:cNvPr>
          <p:cNvCxnSpPr>
            <a:cxnSpLocks/>
          </p:cNvCxnSpPr>
          <p:nvPr/>
        </p:nvCxnSpPr>
        <p:spPr>
          <a:xfrm>
            <a:off x="5252605" y="5197093"/>
            <a:ext cx="348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6F7DD42-80C7-B48E-61FA-94B8B92BB872}"/>
              </a:ext>
            </a:extLst>
          </p:cNvPr>
          <p:cNvCxnSpPr>
            <a:cxnSpLocks/>
          </p:cNvCxnSpPr>
          <p:nvPr/>
        </p:nvCxnSpPr>
        <p:spPr>
          <a:xfrm>
            <a:off x="5252605" y="5455354"/>
            <a:ext cx="348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DDA7227-D706-B3C5-002D-981B80D0CDBD}"/>
              </a:ext>
            </a:extLst>
          </p:cNvPr>
          <p:cNvCxnSpPr>
            <a:cxnSpLocks/>
          </p:cNvCxnSpPr>
          <p:nvPr/>
        </p:nvCxnSpPr>
        <p:spPr>
          <a:xfrm>
            <a:off x="5252605" y="5713613"/>
            <a:ext cx="348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81085-BB4B-EBDE-1E10-47877F6A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348C5-DDD9-CB06-A24E-96B1096E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131D14-90BA-1157-349B-08F6EE66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1139950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3750B-A672-3871-9B2D-2290A71F3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5CCB5362-AD75-87F6-A73E-7BFC4004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0928D55F-0679-D1B0-548A-C6402C64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4558FA3-FE4D-A07D-5CD3-ADFDB918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429D602C-EED3-3610-96C4-665D1A795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5DDA6DEA-BB36-B297-055A-CFEBF379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C4E31F7-5530-3A11-8DC6-8B412418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93AE93A5-07CA-B07A-A3BE-CBBB539FD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B2AF101F-EF5B-3A62-9ECC-9873EF9A1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AC13D6-2B66-64D9-CCA2-FCE453144845}"/>
              </a:ext>
            </a:extLst>
          </p:cNvPr>
          <p:cNvSpPr txBox="1"/>
          <p:nvPr/>
        </p:nvSpPr>
        <p:spPr>
          <a:xfrm>
            <a:off x="912245" y="4899137"/>
            <a:ext cx="10635882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Aufteilung der Leistungsbedarfe für H2 und CH4 nach Sektoren erforderlich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Angabe im H2 über alle Härtegrade hinweg (inkl. gesicherter Bedarf)</a:t>
            </a:r>
          </a:p>
          <a:p>
            <a:pPr marL="34290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Jeder Bedarf </a:t>
            </a:r>
            <a:r>
              <a:rPr lang="de-DE" kern="100">
                <a:latin typeface="Aptos"/>
                <a:ea typeface="Aptos" panose="020B0004020202020204" pitchFamily="34" charset="0"/>
                <a:cs typeface="Times New Roman"/>
              </a:rPr>
              <a:t>sollte eindeutig genau einem Sektor zugeordnet werden, d.h. Summe der Bedarfe über die Sektoren muss dem Gesamtbedarf im H2 bzw. CH4 entsprechen (vgl. Kontrollzeile)</a:t>
            </a:r>
            <a:endParaRPr lang="de-DE" sz="2000">
              <a:latin typeface="Aptos"/>
              <a:cs typeface="Times New Roman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D69C91-1C56-5FA8-8C6A-2C5A8B85EC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460" y="2065018"/>
            <a:ext cx="6618838" cy="277599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FD6AF33-ADE5-867A-7949-888C7AD9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E073E3-5D0C-81A9-3EA2-FB250D5F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16</a:t>
            </a:fld>
            <a:endParaRPr lang="de-DE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61E58EE-E850-CAA5-5896-0E5DB6919FD1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A1) Leistungsbedarf: Sektoren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0B4AA1BC-87E2-8010-B200-F52E31C8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1452298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5078B-BADB-3711-C963-6605D50B7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68711354-4B7A-5E7A-BEDE-001FA0FC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BA484C42-60F6-9840-9829-69D63D108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9A1598B-B58F-8AC5-191E-72F9DCFA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CFBFDC94-62E3-AF3E-1E5A-7634D6B0B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A6B587F8-4540-F243-42F6-2D798F31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4B60254-C0A5-9B39-82D6-0269DB92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7C952791-2246-44A2-456C-EC0213003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844AC9B1-6635-1BEA-FA69-DF51C9650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8604AD-B87A-514D-4D30-99C1042CD402}"/>
              </a:ext>
            </a:extLst>
          </p:cNvPr>
          <p:cNvSpPr txBox="1"/>
          <p:nvPr/>
        </p:nvSpPr>
        <p:spPr>
          <a:xfrm>
            <a:off x="943560" y="5076589"/>
            <a:ext cx="10635882" cy="6848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Angabe der Härtegrade analog zur Leistung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sz="1800">
                <a:effectLst/>
                <a:latin typeface="Aptos"/>
                <a:ea typeface="Aptos" panose="020B0004020202020204" pitchFamily="34" charset="0"/>
                <a:cs typeface="Times New Roman"/>
              </a:rPr>
              <a:t>Aufteilung des </a:t>
            </a:r>
            <a:r>
              <a:rPr lang="de-DE">
                <a:latin typeface="Aptos"/>
                <a:ea typeface="Aptos" panose="020B0004020202020204" pitchFamily="34" charset="0"/>
                <a:cs typeface="Times New Roman"/>
              </a:rPr>
              <a:t>Mengenbedarfs</a:t>
            </a:r>
            <a:r>
              <a:rPr lang="de-DE" sz="1800">
                <a:effectLst/>
                <a:latin typeface="Aptos"/>
                <a:ea typeface="Aptos" panose="020B0004020202020204" pitchFamily="34" charset="0"/>
                <a:cs typeface="Times New Roman"/>
              </a:rPr>
              <a:t> nach Sektoren nur für H2 erforderlich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11A078-3145-2437-5F26-D50215B38C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031" y="2152671"/>
            <a:ext cx="5863895" cy="284685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15D1781-DE7C-F81E-1182-005EDF9E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9CA703-0A7E-B383-29C2-1BC0BE0B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17</a:t>
            </a:fld>
            <a:endParaRPr lang="de-DE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4C5EE620-61A7-3817-79E8-48010502D1FA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A2) Mengen</a:t>
            </a: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bedarf: Härtegrade &amp; Sektoren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2DF508BC-ADCF-F002-9E89-78AFBCEC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246741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21AAC-94C2-C70B-45FE-424231188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F8CFC4E3-AB52-29E1-F798-586E6B9A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666922C5-360A-2A22-4D68-A392441D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B09B65E-0558-777C-8D4A-20BB6082C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820F4AAD-04ED-F148-F441-08F3EB90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2906DA36-9C49-CC21-E007-5B7C9CB54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B25D388-C8CF-D2E8-885D-3C6782B6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4BD321AA-B791-35A7-737E-3088AD46B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6E996F0C-3A5F-942B-6094-6C9387730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13E3B7-8C94-8CBD-51F9-C50F7F8A8FA9}"/>
              </a:ext>
            </a:extLst>
          </p:cNvPr>
          <p:cNvSpPr txBox="1"/>
          <p:nvPr/>
        </p:nvSpPr>
        <p:spPr>
          <a:xfrm>
            <a:off x="951737" y="3940202"/>
            <a:ext cx="10635882" cy="21082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sz="1800">
                <a:effectLst/>
                <a:latin typeface="Aptos"/>
                <a:ea typeface="Aptos" panose="020B0004020202020204" pitchFamily="34" charset="0"/>
                <a:cs typeface="Times New Roman"/>
              </a:rPr>
              <a:t>Angaben </a:t>
            </a:r>
            <a:r>
              <a:rPr lang="de-DE">
                <a:latin typeface="Aptos"/>
                <a:ea typeface="Aptos" panose="020B0004020202020204" pitchFamily="34" charset="0"/>
                <a:cs typeface="Times New Roman"/>
              </a:rPr>
              <a:t>zu</a:t>
            </a:r>
            <a:r>
              <a:rPr lang="de-DE" sz="1800">
                <a:effectLst/>
                <a:latin typeface="Aptos"/>
                <a:ea typeface="Aptos" panose="020B0004020202020204" pitchFamily="34" charset="0"/>
                <a:cs typeface="Times New Roman"/>
              </a:rPr>
              <a:t> Einspeisungen sind als </a:t>
            </a:r>
            <a:r>
              <a:rPr lang="de-DE">
                <a:latin typeface="Aptos"/>
                <a:ea typeface="Aptos" panose="020B0004020202020204" pitchFamily="34" charset="0"/>
                <a:cs typeface="Times New Roman"/>
              </a:rPr>
              <a:t>Summe</a:t>
            </a:r>
            <a:r>
              <a:rPr lang="de-DE" sz="1800">
                <a:effectLst/>
                <a:latin typeface="Aptos"/>
                <a:ea typeface="Aptos" panose="020B0004020202020204" pitchFamily="34" charset="0"/>
                <a:cs typeface="Times New Roman"/>
              </a:rPr>
              <a:t> aller Einspeisungen in das eigene Netz als Leistung anzugeben (nicht: Rückspeisung in die vorgelagerte Netzebene)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Angaben sollten die Einspeisungen in das Netz von nachgelagerten Netzbetreibern umfassen, </a:t>
            </a:r>
            <a:br>
              <a:rPr lang="de-D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Werte sind über die Netzbetreiberkaskade zu kumulieren</a:t>
            </a:r>
          </a:p>
          <a:p>
            <a:pPr marL="342900" lvl="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Sollte in ein bestehendes oder perspektivisches H2-Netz mit Wasserstoff eingespeist werden, ist auch hier die Summe der gesamten Leistungen anzugeben. Im Kommentarfeld kann hierzu eine Erläuterung erfolgen, die das eigene H2-Netz beschreibt, um die Leistungsangaben nachzuvollziehen.</a:t>
            </a:r>
            <a:endParaRPr lang="de-DE" sz="2000"/>
          </a:p>
        </p:txBody>
      </p:sp>
      <p:pic>
        <p:nvPicPr>
          <p:cNvPr id="4" name="Grafik 3" descr="Ein Bild, das Text, Schrift, Reihe, Zahl enthält.&#10;&#10;KI-generierte Inhalte können fehlerhaft sein.">
            <a:extLst>
              <a:ext uri="{FF2B5EF4-FFF2-40B4-BE49-F238E27FC236}">
                <a16:creationId xmlns:a16="http://schemas.microsoft.com/office/drawing/2014/main" id="{638F40AE-2D50-7161-FEAE-6DED342516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47" y="2082680"/>
            <a:ext cx="10089877" cy="1752827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D4BC5DC-C7E5-F981-A9AF-62A78C10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2BA3E3-2C18-29AA-3158-20E260C6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18</a:t>
            </a:fld>
            <a:endParaRPr lang="de-DE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BFA97D8-2792-BD58-D030-8CE8EE9B0914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B) Einspeisung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BD578B53-16B2-0215-C358-25EB6342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144290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67DA1-764C-343F-D633-B5B951AD5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6DC65DE4-8952-4E12-2C41-27F74D42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7C3952CB-7E40-D340-768A-832750FB0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80E98EA-045E-24E2-DB2C-A160EE40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670822E0-BFC5-7630-C5AF-20EA8497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0B01429C-A2A5-3C54-CD4F-AB38CB45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BA3CC75-592E-EC68-9AD5-3DA5FFE7C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E0A4A48E-0B3C-C78F-69BE-CD63B4779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1AA0FDD8-E350-9203-7402-DAB7CC06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D56DA0-F28B-4580-4C98-E6C97532B3FA}"/>
              </a:ext>
            </a:extLst>
          </p:cNvPr>
          <p:cNvSpPr txBox="1"/>
          <p:nvPr/>
        </p:nvSpPr>
        <p:spPr>
          <a:xfrm>
            <a:off x="763847" y="5074555"/>
            <a:ext cx="10635882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sz="1800">
                <a:effectLst/>
                <a:latin typeface="Aptos"/>
                <a:ea typeface="Aptos" panose="020B0004020202020204" pitchFamily="34" charset="0"/>
                <a:cs typeface="Times New Roman"/>
              </a:rPr>
              <a:t>Je Großkunde ist eine separate Meldung in jeweils einer Zeile auszufüllen</a:t>
            </a:r>
            <a:endParaRPr lang="en-US">
              <a:latin typeface="Aptos"/>
              <a:cs typeface="Times New Roman"/>
            </a:endParaRPr>
          </a:p>
          <a:p>
            <a:pPr marL="34290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sz="1800">
                <a:effectLst/>
                <a:latin typeface="Aptos"/>
                <a:ea typeface="Aptos" panose="020B0004020202020204" pitchFamily="34" charset="0"/>
                <a:cs typeface="Times New Roman"/>
              </a:rPr>
              <a:t>Leistungen der Großkundenmeldung sind Bestandteil der aggregiert zu meldenden Werte in der LFP</a:t>
            </a:r>
            <a:r>
              <a:rPr lang="de-DE">
                <a:latin typeface="Aptos"/>
                <a:ea typeface="Aptos" panose="020B0004020202020204" pitchFamily="34" charset="0"/>
                <a:cs typeface="Times New Roman"/>
              </a:rPr>
              <a:t> 2.0</a:t>
            </a:r>
            <a:endParaRPr lang="de-DE" sz="1800">
              <a:effectLst/>
              <a:latin typeface="Aptos"/>
              <a:ea typeface="Aptos" panose="020B0004020202020204" pitchFamily="34" charset="0"/>
              <a:cs typeface="Times New Roman"/>
            </a:endParaRPr>
          </a:p>
          <a:p>
            <a:pPr marL="342900" indent="-342900"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de-DE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Die Großkundenmeldung sollte vor der Befüllung der LFP 2.0 fertig gestellt werden, damit eine aggregierte Gesamtleistung- und Gesamtmengenangabe in den Abschnitten A und B erfolgt kann.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9EE3A7-D9D5-FA0E-6C1E-80A7BD1F51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059" y="1985114"/>
            <a:ext cx="10236670" cy="93275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94CB223-A96A-69AE-2949-BB6B901B3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773" y="2925366"/>
            <a:ext cx="6319737" cy="196129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F3CA1AB-3A0C-85BE-CFF2-32735887932D}"/>
              </a:ext>
            </a:extLst>
          </p:cNvPr>
          <p:cNvSpPr/>
          <p:nvPr/>
        </p:nvSpPr>
        <p:spPr>
          <a:xfrm>
            <a:off x="482011" y="4547346"/>
            <a:ext cx="7330253" cy="451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301617F-49FF-0031-7485-F89CB9F5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63AEDCB-E286-65D4-51B8-49ABA65B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19</a:t>
            </a:fld>
            <a:endParaRPr lang="de-DE"/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DA27BC96-4FD4-4950-C24A-B662532D709F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C) Großkunden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11563FD0-D5F0-7355-0252-9B1A19BD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246132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CEA3-F2F2-2FFB-12E3-38CC03FCB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9B041D5C-EB47-BF01-D9B1-35A05657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5376EC8F-E184-DD68-18BC-78D97475B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13E9A78-3279-6BBD-3342-9B169856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22FB4034-8DD3-28DD-E51E-E2811A57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70B6B266-464E-20EE-959E-691230FD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4843099-41D3-9CBF-7FBD-F5B8EAE2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19C47D58-84E8-A706-8750-904C50C3D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E44333E6-68FD-4DC2-6BB6-1E2F8CC74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DA4FA4-8DB1-83BC-C697-64E8811DF0C9}"/>
              </a:ext>
            </a:extLst>
          </p:cNvPr>
          <p:cNvSpPr txBox="1"/>
          <p:nvPr/>
        </p:nvSpPr>
        <p:spPr>
          <a:xfrm>
            <a:off x="2569602" y="2470370"/>
            <a:ext cx="8163447" cy="18753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Hintergrund / Zielsetzung</a:t>
            </a:r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buFont typeface="+mj-lt"/>
              <a:buAutoNum type="arabicParenBoth"/>
              <a:defRPr/>
            </a:pPr>
            <a:r>
              <a:rPr kumimoji="0" lang="de-DE" sz="200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Wesentliche Eckpunkte der LFP 2.0</a:t>
            </a: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LFP 2.0 Abfragetemplate</a:t>
            </a: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Fragen und Antworten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F928C5C-3EC2-91E5-052D-B8BE6F98A9C6}"/>
              </a:ext>
            </a:extLst>
          </p:cNvPr>
          <p:cNvSpPr/>
          <p:nvPr/>
        </p:nvSpPr>
        <p:spPr>
          <a:xfrm>
            <a:off x="2555096" y="2484688"/>
            <a:ext cx="5041458" cy="4511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89F826-C565-EFA3-6962-676E5918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C7F814-D7B6-C9FA-2BCC-E39CC9D5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04.09.2025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498E97-3D46-D6AC-B8B1-342FAA0F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2</a:t>
            </a:fld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A71925-A347-DD8B-9471-7F4AA35254C8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Agenda</a:t>
            </a:r>
            <a:endParaRPr lang="de-DE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81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BEA60-DA7B-665B-2475-1F0995716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AC01537D-FDCD-F353-A04A-ADE5EE2D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9B05FB40-1858-4514-675D-327B43B30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E8F1FE5-8E1D-383C-A0C6-75CC3974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3C158264-233D-4CBB-A05C-8AFEFB33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ECA03F08-D539-A999-F233-F3D355CBF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88147FD-4040-9682-C2A3-951479EE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5F5DB616-770C-ABCF-FD28-B161773A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4DDF27A5-6722-60BE-263C-AF765346E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F02DFF-B3C6-7C5C-DD51-8E97DB78681F}"/>
              </a:ext>
            </a:extLst>
          </p:cNvPr>
          <p:cNvSpPr txBox="1"/>
          <p:nvPr/>
        </p:nvSpPr>
        <p:spPr>
          <a:xfrm>
            <a:off x="873058" y="2182420"/>
            <a:ext cx="1063588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>
                <a:latin typeface="Arial"/>
                <a:cs typeface="Arial"/>
              </a:rPr>
              <a:t>Insgesamt liegt eine im Vergleich zur bisherigen Regelung deutlich verbesserte LFP vor, die  </a:t>
            </a:r>
            <a:endParaRPr lang="de-DE" sz="2000">
              <a:latin typeface="Aptos" panose="02110004020202020204"/>
              <a:cs typeface="Times New Roman" panose="02020603050405020304" pitchFamily="18" charset="0"/>
            </a:endParaRPr>
          </a:p>
          <a:p>
            <a:pPr marL="571500" indent="-285750">
              <a:buFont typeface="Arial"/>
              <a:buChar char="•"/>
            </a:pPr>
            <a:r>
              <a:rPr lang="de-DE">
                <a:latin typeface="Arial"/>
                <a:cs typeface="Arial"/>
              </a:rPr>
              <a:t>von VNB und FNB konsensual mitgetragen werden und vertraglich über die </a:t>
            </a:r>
            <a:r>
              <a:rPr lang="de-DE" err="1">
                <a:latin typeface="Arial"/>
                <a:cs typeface="Arial"/>
              </a:rPr>
              <a:t>KoV</a:t>
            </a:r>
            <a:r>
              <a:rPr lang="de-DE">
                <a:latin typeface="Arial"/>
                <a:cs typeface="Arial"/>
              </a:rPr>
              <a:t> fixiert wurde,</a:t>
            </a:r>
            <a:endParaRPr lang="de-DE"/>
          </a:p>
          <a:p>
            <a:pPr marL="571500" indent="-285750">
              <a:buFont typeface="Arial"/>
              <a:buChar char="•"/>
            </a:pPr>
            <a:r>
              <a:rPr lang="de-DE">
                <a:latin typeface="Arial"/>
                <a:cs typeface="Arial"/>
              </a:rPr>
              <a:t>auf Akzeptanz durch die BNetzA gestoßen ist und</a:t>
            </a:r>
            <a:endParaRPr lang="de-DE"/>
          </a:p>
          <a:p>
            <a:pPr marL="571500" indent="-285750">
              <a:buFont typeface="Arial"/>
              <a:buChar char="•"/>
            </a:pPr>
            <a:r>
              <a:rPr lang="de-DE">
                <a:latin typeface="Arial"/>
                <a:cs typeface="Arial"/>
              </a:rPr>
              <a:t>eine Netzentwicklungsplanung im Methan/H2-Bereich ermöglicht, so dass eine belastbare Grundlage für den NEP-Prozess geschaffen wird.</a:t>
            </a:r>
            <a:endParaRPr lang="de-DE"/>
          </a:p>
          <a:p>
            <a:endParaRPr lang="de-DE">
              <a:latin typeface="Arial"/>
              <a:cs typeface="Arial"/>
            </a:endParaRPr>
          </a:p>
          <a:p>
            <a:r>
              <a:rPr lang="de-DE">
                <a:latin typeface="Arial"/>
                <a:cs typeface="Arial"/>
              </a:rPr>
              <a:t>Für die NB, insbesondere für die VNB, ist zwar deutlich mehr Arbeit erforderlich, aber auch erheblich gestärkte Mitgestaltungsmöglichkeit am Transformations- und Netzentwicklungsplanungsprozess.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5F0155-CCAE-C425-D029-0803B245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A70DEA-C024-B689-6268-610211DE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20</a:t>
            </a:fld>
            <a:endParaRPr lang="de-DE"/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id="{7F877674-A105-8F96-F2A1-2F010E3BDC8E}"/>
              </a:ext>
            </a:extLst>
          </p:cNvPr>
          <p:cNvSpPr txBox="1"/>
          <p:nvPr/>
        </p:nvSpPr>
        <p:spPr>
          <a:xfrm>
            <a:off x="828675" y="4967683"/>
            <a:ext cx="1044292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400" b="1">
                <a:sym typeface="Wingdings" panose="05000000000000000000" pitchFamily="2" charset="2"/>
              </a:rPr>
              <a:t> Der Startschuss für die LFP 2.0 ist gefallen – sie beginnt jetzt!</a:t>
            </a:r>
            <a:endParaRPr lang="de-DE" sz="2400" b="1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7F5C1DD9-1EE7-1F94-0E80-15C64AB7A531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/>
                <a:ea typeface="Aptos" panose="020B0004020202020204" pitchFamily="34" charset="0"/>
                <a:cs typeface="Arial"/>
              </a:rPr>
              <a:t>Zusammenfassung </a:t>
            </a:r>
            <a:r>
              <a:rPr lang="de-DE" b="1" kern="100">
                <a:latin typeface="Aptos"/>
                <a:ea typeface="Aptos" panose="020B0004020202020204" pitchFamily="34" charset="0"/>
                <a:cs typeface="Arial"/>
              </a:rPr>
              <a:t>und</a:t>
            </a:r>
            <a:r>
              <a:rPr lang="de-DE" b="1" kern="100">
                <a:effectLst/>
                <a:latin typeface="Aptos"/>
                <a:ea typeface="Aptos" panose="020B0004020202020204" pitchFamily="34" charset="0"/>
                <a:cs typeface="Arial"/>
              </a:rPr>
              <a:t> weiteres Vorgehen</a:t>
            </a:r>
            <a:endParaRPr lang="de-DE" sz="1800" kern="100">
              <a:effectLst/>
              <a:latin typeface="Aptos"/>
              <a:ea typeface="Aptos" panose="020B0004020202020204" pitchFamily="34" charset="0"/>
              <a:cs typeface="Arial"/>
            </a:endParaRPr>
          </a:p>
        </p:txBody>
      </p:sp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7056F852-4324-B5AF-38E0-987AFF2E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1563104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136B2-9C19-0D6F-46F2-E8CEEBDEC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529EC4E9-6D8B-EC06-5A24-077447B6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3B35C86A-B5D2-BD88-3154-B3FF5441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A2FD628-001D-49F9-FAA4-D59908622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1D770729-AF6F-C2AC-FCC8-ED426625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2A27F954-080F-EB1E-A758-74E3BCA1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36C6138-06BD-5498-1FA8-89CC5436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62CC0F4F-6E02-2ADD-06B9-CBA6A3A83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F5B3FA99-9531-95C1-72CE-579A2429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4064AEB-962A-786F-89CD-9FBA999F6DA0}"/>
              </a:ext>
            </a:extLst>
          </p:cNvPr>
          <p:cNvSpPr txBox="1"/>
          <p:nvPr/>
        </p:nvSpPr>
        <p:spPr>
          <a:xfrm>
            <a:off x="2569602" y="2470370"/>
            <a:ext cx="8163447" cy="18753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Hintergrund / Zielsetzung</a:t>
            </a:r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buFont typeface="+mj-lt"/>
              <a:buAutoNum type="arabicParenBoth"/>
              <a:defRPr/>
            </a:pPr>
            <a:r>
              <a:rPr kumimoji="0" lang="de-DE" sz="200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Wesentliche Eckpunkte der LFP 2.0</a:t>
            </a: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LFP 2.0 Abfragetemplate</a:t>
            </a: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Fragen und Antworten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C14BCBF-0EF1-8B8E-2C4C-E7F5153C8E85}"/>
              </a:ext>
            </a:extLst>
          </p:cNvPr>
          <p:cNvSpPr/>
          <p:nvPr/>
        </p:nvSpPr>
        <p:spPr>
          <a:xfrm>
            <a:off x="2555096" y="3919961"/>
            <a:ext cx="5041458" cy="4511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F1AAA4-4BA8-A644-3A1A-C9AB72DB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925EF7-C5D5-B5E3-4BCF-1445D0BB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21</a:t>
            </a:fld>
            <a:endParaRPr lang="de-DE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4EB22435-84E4-6DEF-3C81-83E6CE5434D4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/>
                <a:ea typeface="Aptos" panose="020B0004020202020204" pitchFamily="34" charset="0"/>
                <a:cs typeface="Arial"/>
              </a:rPr>
              <a:t>Agenda</a:t>
            </a:r>
            <a:endParaRPr lang="de-DE" sz="1800" kern="100">
              <a:effectLst/>
              <a:latin typeface="Aptos"/>
              <a:ea typeface="Aptos" panose="020B0004020202020204" pitchFamily="34" charset="0"/>
              <a:cs typeface="Arial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C4C20A6E-E9E2-114F-1BFE-5CCE17EF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962474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C0788-A45B-475C-C9EE-FCD51803B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Frank Harlacher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380C3-AF8A-8290-ADBB-2EB849CB4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</a:rPr>
              <a:t>Co-</a:t>
            </a:r>
            <a:r>
              <a:rPr lang="en-US" sz="2000" err="1">
                <a:solidFill>
                  <a:srgbClr val="000000"/>
                </a:solidFill>
              </a:rPr>
              <a:t>Vorsitzender</a:t>
            </a:r>
            <a:r>
              <a:rPr lang="en-US" sz="2000">
                <a:solidFill>
                  <a:srgbClr val="000000"/>
                </a:solidFill>
              </a:rPr>
              <a:t> des AK </a:t>
            </a:r>
            <a:r>
              <a:rPr lang="en-US" sz="2000" err="1">
                <a:solidFill>
                  <a:srgbClr val="000000"/>
                </a:solidFill>
              </a:rPr>
              <a:t>Netztransformation</a:t>
            </a:r>
            <a:r>
              <a:rPr lang="en-US" sz="200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err="1">
                <a:solidFill>
                  <a:srgbClr val="000000"/>
                </a:solidFill>
              </a:rPr>
              <a:t>bei</a:t>
            </a:r>
            <a:r>
              <a:rPr lang="en-US" sz="1800">
                <a:solidFill>
                  <a:srgbClr val="000000"/>
                </a:solidFill>
              </a:rPr>
              <a:t> der </a:t>
            </a:r>
            <a:r>
              <a:rPr lang="en-US" sz="1800" err="1">
                <a:solidFill>
                  <a:srgbClr val="000000"/>
                </a:solidFill>
                <a:latin typeface="Aptos"/>
              </a:rPr>
              <a:t>Koordinierungsstelle</a:t>
            </a:r>
            <a:r>
              <a:rPr lang="en-US" sz="1800">
                <a:solidFill>
                  <a:srgbClr val="000000"/>
                </a:solidFill>
                <a:latin typeface="Aptos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Aptos"/>
              </a:rPr>
              <a:t>Netzentwicklungs-planung</a:t>
            </a:r>
            <a:r>
              <a:rPr lang="en-US" sz="1800">
                <a:solidFill>
                  <a:srgbClr val="000000"/>
                </a:solidFill>
                <a:latin typeface="Aptos"/>
              </a:rPr>
              <a:t> für Gas und </a:t>
            </a:r>
            <a:r>
              <a:rPr lang="en-US" sz="1800" err="1">
                <a:solidFill>
                  <a:srgbClr val="000000"/>
                </a:solidFill>
                <a:latin typeface="Aptos"/>
              </a:rPr>
              <a:t>Wasserstoff</a:t>
            </a:r>
            <a:r>
              <a:rPr lang="en-US" sz="1800">
                <a:solidFill>
                  <a:srgbClr val="000000"/>
                </a:solidFill>
                <a:latin typeface="Aptos"/>
              </a:rPr>
              <a:t> (KO.NEP), Berlin</a:t>
            </a:r>
            <a:endParaRPr lang="en-US" sz="1800"/>
          </a:p>
          <a:p>
            <a:endParaRPr lang="en-US" sz="2000">
              <a:solidFill>
                <a:srgbClr val="000000"/>
              </a:solidFill>
              <a:latin typeface="Aptos"/>
            </a:endParaRPr>
          </a:p>
          <a:p>
            <a:endParaRPr lang="en-US" sz="2000">
              <a:solidFill>
                <a:srgbClr val="000000"/>
              </a:solidFill>
              <a:latin typeface="Aptos"/>
            </a:endParaRPr>
          </a:p>
          <a:p>
            <a:endParaRPr lang="en-US" sz="2000">
              <a:solidFill>
                <a:srgbClr val="000000"/>
              </a:solidFill>
              <a:latin typeface="Aptos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Aptos"/>
              </a:rPr>
              <a:t>Open Grid Europe GmbH</a:t>
            </a:r>
          </a:p>
          <a:p>
            <a:pPr marL="0" indent="0">
              <a:buNone/>
            </a:pPr>
            <a:r>
              <a:rPr lang="en-US" sz="1600">
                <a:solidFill>
                  <a:srgbClr val="000000"/>
                </a:solidFill>
                <a:latin typeface="Aptos"/>
              </a:rPr>
              <a:t>Essen</a:t>
            </a:r>
            <a:endParaRPr lang="en-US" sz="1600"/>
          </a:p>
          <a:p>
            <a:pPr marL="0" indent="0">
              <a:buNone/>
            </a:pPr>
            <a:r>
              <a:rPr lang="en-US" sz="1600" u="sng">
                <a:solidFill>
                  <a:srgbClr val="000000"/>
                </a:solidFill>
                <a:latin typeface="Aptos"/>
              </a:rPr>
              <a:t>frank.harlacher@oge.net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78189-8621-05A6-17E8-369E8C356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Benjamin Peschka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4796E-5B25-ED7B-6AEA-B0E042852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Co-</a:t>
            </a:r>
            <a:r>
              <a:rPr lang="en-US" sz="2000" err="1"/>
              <a:t>Vorsitzender</a:t>
            </a:r>
            <a:r>
              <a:rPr lang="en-US" sz="2000"/>
              <a:t> des AK </a:t>
            </a:r>
            <a:r>
              <a:rPr lang="en-US" sz="2000" err="1"/>
              <a:t>Netztransformation</a:t>
            </a:r>
            <a:r>
              <a:rPr lang="en-US" sz="2000"/>
              <a:t> </a:t>
            </a:r>
            <a:endParaRPr lang="en-US"/>
          </a:p>
          <a:p>
            <a:pPr marL="0" indent="0">
              <a:buNone/>
            </a:pPr>
            <a:r>
              <a:rPr lang="en-US" sz="1800" err="1"/>
              <a:t>bei</a:t>
            </a:r>
            <a:r>
              <a:rPr lang="en-US" sz="1800"/>
              <a:t> der </a:t>
            </a:r>
            <a:r>
              <a:rPr lang="en-US" sz="1800" err="1"/>
              <a:t>Koordinierungsstelle</a:t>
            </a:r>
            <a:r>
              <a:rPr lang="en-US" sz="1800"/>
              <a:t> </a:t>
            </a:r>
            <a:r>
              <a:rPr lang="en-US" sz="1800" err="1"/>
              <a:t>Netzentwicklungs-planung</a:t>
            </a:r>
            <a:r>
              <a:rPr lang="en-US" sz="1800"/>
              <a:t> für Gas und </a:t>
            </a:r>
            <a:r>
              <a:rPr lang="en-US" sz="1800" err="1"/>
              <a:t>Wasserstoff</a:t>
            </a:r>
            <a:r>
              <a:rPr lang="en-US" sz="1800"/>
              <a:t> (KO.NEP), Berlin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MVV </a:t>
            </a:r>
            <a:r>
              <a:rPr lang="en-US" sz="2000" err="1"/>
              <a:t>Netze</a:t>
            </a:r>
            <a:r>
              <a:rPr lang="en-US" sz="2000"/>
              <a:t> GmbH</a:t>
            </a:r>
          </a:p>
          <a:p>
            <a:pPr marL="0" indent="0">
              <a:buNone/>
            </a:pPr>
            <a:r>
              <a:rPr lang="en-US" sz="1600"/>
              <a:t>Mannheim</a:t>
            </a:r>
          </a:p>
          <a:p>
            <a:pPr marL="0" indent="0">
              <a:buNone/>
            </a:pPr>
            <a:r>
              <a:rPr lang="en-US" sz="1600">
                <a:solidFill>
                  <a:srgbClr val="000000"/>
                </a:solidFill>
                <a:latin typeface="Apto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benjamin.peschka@mvv-netze.de</a:t>
            </a:r>
            <a:endParaRPr lang="en-US" sz="1600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A7DDFE-22CE-817B-2C3D-BABF7A23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3997F-1005-3CD3-EE70-74D45157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22</a:t>
            </a:fld>
            <a:endParaRPr lang="de-DE"/>
          </a:p>
        </p:txBody>
      </p:sp>
      <p:pic>
        <p:nvPicPr>
          <p:cNvPr id="11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1872F0EE-2956-E4EB-8EFD-4A735D8C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77462963-F031-1FD4-A8C4-5D2546BB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32B6FF9-E89E-4B2E-3CCA-697D4CE6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351DCD93-4FA9-A0B1-B2F1-C7A4A383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A7282CFC-0214-1260-5A43-09776CF13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75ADFD1-7FD1-DDCF-B9D5-6FDD5ADF6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1">
            <a:extLst>
              <a:ext uri="{FF2B5EF4-FFF2-40B4-BE49-F238E27FC236}">
                <a16:creationId xmlns:a16="http://schemas.microsoft.com/office/drawing/2014/main" id="{77F52DCD-939A-792B-82F4-3B3E9D5E8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32">
            <a:extLst>
              <a:ext uri="{FF2B5EF4-FFF2-40B4-BE49-F238E27FC236}">
                <a16:creationId xmlns:a16="http://schemas.microsoft.com/office/drawing/2014/main" id="{6E49A4A1-9A3F-CB2C-C604-6B20A06F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8A10207-E1CA-A0C9-970B-1D932DE065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2150" y="3633788"/>
            <a:ext cx="1685925" cy="22002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845141-0089-A783-6C11-CD63DAEC2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8" t="-1" r="-1" b="30411"/>
          <a:stretch/>
        </p:blipFill>
        <p:spPr bwMode="auto">
          <a:xfrm>
            <a:off x="3942881" y="3633788"/>
            <a:ext cx="160406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FD058E0C-DEAE-EF91-5190-AD849A02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1878736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84D1B-5556-6954-77B6-25EBCF98E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A33F23F4-82C6-DE39-8F35-34071492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2627F790-AD8B-8879-26E0-98228E91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FF6FA69-D4C9-9005-3C5C-F94F2F833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1C70D14A-0B6E-61A4-7FD6-C2D46655C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5B5D7EA3-E617-FF92-317C-5D656B2BF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D8CCA3A-F389-CF0C-20A8-973EF59C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2CCCCC3B-9D40-363E-B7B0-4A157811C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2195AF97-EB7B-7A40-67B4-2713D59FF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168B5C-001C-00E3-9EF9-E5BD6E23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000B51-547B-ED65-A31C-C4CFBB94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23</a:t>
            </a:fld>
            <a:endParaRPr lang="de-DE"/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28A6A51D-84ED-7CD6-0139-6A56115C94B5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Anhang</a:t>
            </a:r>
            <a:endParaRPr lang="de-DE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AD0CB404-9913-C793-2613-0EC49F8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3921393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3F016-483D-1389-EB27-D28471780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F07BD716-1DAD-1722-279E-891F8032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9562D389-A25F-F915-B281-A5BF8374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3E82C0E-9F04-72A3-448E-62D8BC13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B10203CA-4A81-1B9C-E5A0-80B60E1B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B679EB5C-C7B0-DF18-DD49-A73D7420D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D3E8004-C451-4F86-0E56-50F71478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0CEFCF79-7057-EBC9-243B-1E25BCEEF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ADB10D57-20EA-829C-56C0-C760378C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9DE1FA-4968-CBFA-E62E-8E369FEA302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1" b="43357"/>
          <a:stretch/>
        </p:blipFill>
        <p:spPr>
          <a:xfrm>
            <a:off x="183850" y="2013172"/>
            <a:ext cx="11576350" cy="396187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C2A754-053B-6D26-86DE-5704D63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A52811F-DF4C-DCA2-B1C8-189A0A21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24</a:t>
            </a:fld>
            <a:endParaRPr lang="de-DE"/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231AC2EB-05E8-1E56-C752-60960E1162DF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Definition Härtegrade (1/2)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C6C39258-C5D0-37D2-6599-C139EB5A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566692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028E3-C731-EB5F-F2B8-0DE4C1920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99202188-7989-47E6-800C-F1EA2CFD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397DFE44-8A69-9A54-E51A-6224C0FD8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AE2D5F1-1FCC-8C5E-9054-4E073E40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399D65C1-6431-AA71-C0CD-46D9A087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D11872BC-7A55-13F7-84AC-8406F49B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06DF374-2A1D-001C-AF0A-B2C9D7A69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DA892C5E-B305-4578-6BD1-0CF4EA71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9EDF619B-5739-B0C0-1074-8AD77DA6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20D6FC-BDF6-11F6-951D-7A186D47FFA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56182"/>
          <a:stretch/>
        </p:blipFill>
        <p:spPr>
          <a:xfrm>
            <a:off x="210770" y="2386017"/>
            <a:ext cx="11278684" cy="298608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B4EAD04-8363-60F1-EC12-FE2BDFB0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8A7B3F-3C7D-A943-B40F-28E7B6F2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25</a:t>
            </a:fld>
            <a:endParaRPr lang="de-DE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B2C6894-D658-7A79-9979-4F91B5929383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Definition Härtegrade (2/2)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DD0E6581-2D29-EA35-0766-EF97DFA9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3411324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5A38E-7E49-0309-42D6-7D3BA34F9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C3F62F72-93B7-1AE3-4CF1-33D8EDD97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0D345D90-BD81-83C9-E900-76F19909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080ABC2-C639-EE3D-0F51-1B2B1EC8C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7D7EB8D6-42CC-CA34-4411-D85A2FC9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4417A46C-2315-99E9-1CA2-F533A9FF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73B6D14C-4992-CB99-7425-DFDBF0EF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52AB0726-374D-D8B7-3692-2D3563280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E7450A37-C4BE-DDE4-E090-C5B17F90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BA0552-5266-1CC4-F0D3-25CF905A9A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225" y="2125270"/>
            <a:ext cx="10610622" cy="363855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67AD86-AF72-88EA-F22F-DE515EDA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AF0FDA-4B21-75E7-FEEC-B88CB52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26</a:t>
            </a:fld>
            <a:endParaRPr lang="de-DE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9786E468-5C5E-6362-8C6D-2A8DBF5573FE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Definition Sektoren (1/4)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C161D295-129F-6C07-D8F9-1A91F934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117017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9EA42-8859-D40F-5D4C-00B47E64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A2663C7B-65C7-B736-F46F-2014EFC1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4A5C8F6F-A2A6-51B0-CEAD-D946D7FDD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9F89CFD-7AE9-6F67-AC33-9C67FCB8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BAF33AFD-FD45-6486-40E5-D2F32452D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B86616DD-C3CA-CE15-BC5C-35B95C8B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5307124-4304-0CF2-3C43-E9538A94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DDBE02E8-E1EE-FEF2-C99B-23699E7C2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FBA45411-061A-EDD1-6C21-CD62F7504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E45005-D69F-BFA3-F758-90C5B1D51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738" y="1865639"/>
            <a:ext cx="8810625" cy="448627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8BD1F8-B098-66A1-26B1-88F005AD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0CE17F-CA4F-A6AB-8450-450F18F6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27</a:t>
            </a:fld>
            <a:endParaRPr lang="de-DE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52491BB1-9669-7D3F-CBC4-D36F095D8690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Definition Sektoren (2/4)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80E43D5D-43C1-8E6B-5059-6FF3A3BA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3963603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6D717-C8AD-42BD-F76F-2A47B62F9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3D9D8E06-4885-5BC4-B4DD-C8411D6A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87DA6D47-85D1-7FBD-2F45-1E93480E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6947175-7548-7E31-C0A7-40B72D3A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CA51CE99-46B8-EAD9-D519-AB41A6A3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29DF35C2-D7D8-E6B1-BAB6-D642E5CC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E57EB3F-F8A0-DC6E-A6EE-3DE085CEB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D1B44C52-9962-1692-AD07-FE900A80F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41CEE488-AF19-E1F2-DD8F-3B2773F1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ABAF50-6E05-278B-E6B7-0C7D956DE7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557" y="1929861"/>
            <a:ext cx="9560568" cy="4328758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2E0B5-6172-3205-0121-A9607555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AF6193-2ACA-A65F-8A5D-8F484B64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28</a:t>
            </a:fld>
            <a:endParaRPr lang="de-DE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7A4AA35D-63C3-EC4A-11F5-7E12E0EDAB1B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Definition Sektoren (3/4)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2DA4A4E8-F742-19E3-522D-6F4CDAE2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542868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C3659-F09C-1D6B-7830-78DD187A9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6AC054E9-5CF1-D371-63FB-F331C7A6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597D7F03-C8D8-4190-8DEE-7F639685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23BEDB8-BF5C-A42B-34E5-9C38EF0AF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4FCBFBF8-B963-782C-EA4A-2E32618D0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C24605CF-54FB-7BDF-DCA6-61609D9A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AA7C47B-6B85-2EBB-4BBF-AD0CC8FE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F06F2AB5-4D4B-A599-B8DC-13FEB747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9A7839E4-8CA8-24A9-37E4-E3BD8F3A7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AC50F6-2424-1795-E238-30CA8FFEDB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175" y="2284763"/>
            <a:ext cx="10158086" cy="164782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DFF357-1BD2-40BE-ABB2-7AC33245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07EB47-C541-F678-FC37-34340DFF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29</a:t>
            </a:fld>
            <a:endParaRPr lang="de-DE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5C9079D4-ACC8-205E-07C0-F09DDCE82B81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Definition Sektoren (4/4)</a:t>
            </a:r>
            <a:endParaRPr lang="de-DE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65399503-FC76-9F1F-6D28-A175ADE4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121530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EB976-183F-7B02-6409-77055BB15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1F6FF247-3E5F-D71E-B4E2-858D31F2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04F4B570-F70C-F653-FA9E-248BAE8A6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0A1212F-CDA7-CBAF-D43F-6AA9D2CC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7F5BAC5C-FC07-B2A5-7998-8F85C8DF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55A1537D-8A81-9CE4-C330-B2B125BEF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91B035D-4AA6-EAC9-DB4B-35172A3C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D0320DAC-74DF-F995-ED5A-2B2663A2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50DAFB3A-60C7-0FBF-6E9F-517FB3D3C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00E0A1E-F738-617E-96CC-4A0F676C9610}"/>
              </a:ext>
            </a:extLst>
          </p:cNvPr>
          <p:cNvSpPr txBox="1"/>
          <p:nvPr/>
        </p:nvSpPr>
        <p:spPr>
          <a:xfrm>
            <a:off x="876300" y="2063211"/>
            <a:ext cx="10477500" cy="39908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der aktuellen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KoV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Gas XIV.1 sind im „Teil 3 zur Zusammenarbeit der Netzbetreiber und des MGV Abschnitt 1 Interne Bestellung“ im § 16 die Inhalte der Langfristprognose (LFP) in sieben Ziffern geregelt.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 LFP erfolgt entlang der langjährigen etablierten Netzbetreiberkaskade bis hin zum FNB mit dem Ziel, die Werte in den nationalen NEP Gas zu berücksichtigen.</a:t>
            </a:r>
            <a:endParaRPr lang="de-D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den vergangenen Jahren konnte die LFP der VNB bei den FNB nicht vollumfänglich im </a:t>
            </a:r>
            <a:b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Prozess des Netzentwicklungsplan (NEP) berücksichtigt und von der BNetzA u.a. bezogen auf </a:t>
            </a:r>
            <a:r>
              <a:rPr lang="de-DE" sz="2000">
                <a:solidFill>
                  <a:prstClr val="black"/>
                </a:solidFill>
                <a:latin typeface="Aptos" panose="02110004020202020204"/>
              </a:rPr>
              <a:t>die Transformationsprozesse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zur Klimaneutralität nicht mehr akzeptiert werden.</a:t>
            </a:r>
            <a:endParaRPr lang="de-D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 Es besteht Handlungsbedarf, ein kohärentes und von der BNetzA und </a:t>
            </a:r>
            <a:r>
              <a:rPr lang="de-DE" sz="2000" b="1">
                <a:solidFill>
                  <a:prstClr val="black"/>
                </a:solidFill>
                <a:latin typeface="Aptos" panose="02110004020202020204"/>
                <a:sym typeface="Wingdings" panose="05000000000000000000" pitchFamily="2" charset="2"/>
              </a:rPr>
              <a:t>BMWE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 anerkanntes LFP-System zu schaffen.</a:t>
            </a:r>
            <a:endParaRPr kumimoji="0" lang="de-DE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55D72ED-21C9-7946-FDA1-CC74F6EF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07E685-0FA3-73BC-FE6B-5C58B845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3</a:t>
            </a:fld>
            <a:endParaRPr lang="de-DE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A3E1927-7BCD-915C-2C20-94588EB90FE6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Ausgangssituation</a:t>
            </a:r>
            <a:endParaRPr lang="de-DE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B4AE9F67-B875-C0AC-BD10-20030F8A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316113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F6B9B-B7AC-8DA2-141F-2B9441E84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48E14754-2455-DAB5-63D6-0AF23BF5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A727AE9D-F0AE-55AF-23A2-E672A5E63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7E59490E-3F9C-6195-2444-6CAA1955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7F13209B-9AE4-FE52-EA2F-D525BAF69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D849846A-DD0D-DCD0-FF6B-E246DC39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F1C7491-517C-2775-49E8-A043CCA8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F63E9EB2-0A94-A8BF-E61A-6A1EBB538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4B7F4DD3-283A-FC89-43C1-9CB40088A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8160BC-4ED9-101C-E44D-A9486C1C6C59}"/>
              </a:ext>
            </a:extLst>
          </p:cNvPr>
          <p:cNvSpPr txBox="1"/>
          <p:nvPr/>
        </p:nvSpPr>
        <p:spPr>
          <a:xfrm>
            <a:off x="991122" y="5206461"/>
            <a:ext cx="4211324" cy="12054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prstClr val="black"/>
                </a:solidFill>
                <a:latin typeface="Aptos" panose="02110004020202020204"/>
              </a:rPr>
              <a:t>neugefasster § 16 mit 11 Ziffern enthält alle wesentlichen Regelungspunkte zur LFP 2.0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prstClr val="black"/>
                </a:solidFill>
                <a:latin typeface="Aptos" panose="02110004020202020204"/>
              </a:rPr>
              <a:t>formales Inkrafttreten am 1. Januar 2026 als </a:t>
            </a:r>
            <a:r>
              <a:rPr lang="de-DE" sz="1600" dirty="0" err="1">
                <a:solidFill>
                  <a:prstClr val="black"/>
                </a:solidFill>
                <a:latin typeface="Aptos" panose="02110004020202020204"/>
              </a:rPr>
              <a:t>KoV</a:t>
            </a:r>
            <a:r>
              <a:rPr lang="de-DE" sz="1600" dirty="0">
                <a:solidFill>
                  <a:prstClr val="black"/>
                </a:solidFill>
                <a:latin typeface="Aptos" panose="02110004020202020204"/>
              </a:rPr>
              <a:t> XIV.2</a:t>
            </a:r>
            <a:endParaRPr lang="de-DE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65103B-3C22-A301-64F4-88623BBFBB95}"/>
              </a:ext>
            </a:extLst>
          </p:cNvPr>
          <p:cNvSpPr txBox="1"/>
          <p:nvPr/>
        </p:nvSpPr>
        <p:spPr>
          <a:xfrm>
            <a:off x="5881115" y="5206461"/>
            <a:ext cx="5474365" cy="12054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ptos" panose="02110004020202020204"/>
              </a:rPr>
              <a:t>LFP 2.0-Template ist integraler Bestandteil der Neuregelung zur Langfristprognose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ptos" panose="02110004020202020204"/>
              </a:rPr>
              <a:t>formal kein Bestandteil der </a:t>
            </a:r>
            <a:r>
              <a:rPr lang="de-DE" sz="1600" err="1">
                <a:solidFill>
                  <a:prstClr val="black"/>
                </a:solidFill>
                <a:latin typeface="Aptos" panose="02110004020202020204"/>
              </a:rPr>
              <a:t>KoV</a:t>
            </a:r>
            <a:r>
              <a:rPr lang="de-DE" sz="1600">
                <a:solidFill>
                  <a:prstClr val="black"/>
                </a:solidFill>
                <a:latin typeface="Aptos" panose="02110004020202020204"/>
              </a:rPr>
              <a:t>, um mögliche Folge- </a:t>
            </a:r>
            <a:r>
              <a:rPr lang="de-DE" sz="1600" err="1">
                <a:solidFill>
                  <a:prstClr val="black"/>
                </a:solidFill>
                <a:latin typeface="Aptos" panose="02110004020202020204"/>
              </a:rPr>
              <a:t>anpassungen</a:t>
            </a:r>
            <a:r>
              <a:rPr lang="de-DE" sz="1600">
                <a:solidFill>
                  <a:prstClr val="black"/>
                </a:solidFill>
                <a:latin typeface="Aptos" panose="02110004020202020204"/>
              </a:rPr>
              <a:t> zukünftiger Versionen flexibel zu halten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54F7AA6-2740-7D4C-FFEB-3DDDEDB9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9DC383F-CBDC-47F4-C180-8B34092F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4</a:t>
            </a:fld>
            <a:endParaRPr lang="de-D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E6F67E-4F7C-A47A-9FA8-9B12C71297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5362" y="2052637"/>
            <a:ext cx="2647950" cy="2962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B965CF-1B8C-032C-7632-B23C0EDF9CC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113" r="49749" b="4545"/>
          <a:stretch>
            <a:fillRect/>
          </a:stretch>
        </p:blipFill>
        <p:spPr>
          <a:xfrm>
            <a:off x="5876925" y="2048031"/>
            <a:ext cx="5480569" cy="2959595"/>
          </a:xfrm>
          <a:prstGeom prst="rect">
            <a:avLst/>
          </a:prstGeom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83834AE6-ACE8-C117-C5CF-A701EE2D23DD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latin typeface="Aptos"/>
                <a:ea typeface="Aptos" panose="020B0004020202020204" pitchFamily="34" charset="0"/>
                <a:cs typeface="Arial"/>
              </a:rPr>
              <a:t>Kooperationsvereinbarung</a:t>
            </a:r>
            <a:r>
              <a:rPr lang="de-DE" b="1" kern="100">
                <a:effectLst/>
                <a:latin typeface="Aptos"/>
                <a:ea typeface="Aptos" panose="020B0004020202020204" pitchFamily="34" charset="0"/>
                <a:cs typeface="Arial"/>
              </a:rPr>
              <a:t> / </a:t>
            </a:r>
            <a:r>
              <a:rPr lang="de-DE" b="1" kern="100">
                <a:latin typeface="Aptos"/>
                <a:ea typeface="Aptos" panose="020B0004020202020204" pitchFamily="34" charset="0"/>
                <a:cs typeface="Arial"/>
              </a:rPr>
              <a:t>LFP 2.0-Template</a:t>
            </a:r>
            <a:endParaRPr lang="de-DE" sz="1800" kern="100">
              <a:latin typeface="Aptos"/>
              <a:ea typeface="Aptos" panose="020B0004020202020204" pitchFamily="34" charset="0"/>
              <a:cs typeface="Arial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33307318-ED08-BAB5-31C6-FB8242E8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109701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C4CA2-6E7A-3A65-E199-77A72226D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9C2E619-1A3B-0278-4467-E8686DF5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84" y="3543301"/>
            <a:ext cx="3678068" cy="2664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6D914A2F-CA25-E4E7-67C7-884F317C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25B4066F-1529-F7DB-E6B2-58653D52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97F6AA2-A128-A26D-544A-A12EBB3C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9F375001-0D86-6989-AA4D-A016FC93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AE56CF07-3A0B-5E38-55E8-5D2594C5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D9F2BB3-9C2B-4AC9-3107-533E7997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DC56E6D4-D3A2-D596-8092-081BDB0D5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7BDC6807-6042-80F5-D067-82834F762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AE091A-C809-400F-0B33-F7908BB4463D}"/>
              </a:ext>
            </a:extLst>
          </p:cNvPr>
          <p:cNvSpPr txBox="1"/>
          <p:nvPr/>
        </p:nvSpPr>
        <p:spPr>
          <a:xfrm>
            <a:off x="876300" y="2072736"/>
            <a:ext cx="10477500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000"/>
              <a:t>Der Arbeitskreis Netztransformation (AK) der Koordinierungsstelle (KO.NEP) und die BDEW/VKU/Geode-Verhandlungsdelegation (VD) sind im Sommer 2024 überein gekommen, dass der AK das inhaltliche Konzept und den Entwurf für das LFP 2.0-Template erarbeitet und die finale Ausgestaltung der vertraglichen Regelungen in § 16 </a:t>
            </a:r>
            <a:r>
              <a:rPr lang="de-DE" sz="2000" err="1"/>
              <a:t>KoV</a:t>
            </a:r>
            <a:r>
              <a:rPr lang="de-DE" sz="2000"/>
              <a:t> durch die VD erfolgt. </a:t>
            </a:r>
            <a:endParaRPr lang="de-DE" sz="2000" b="1"/>
          </a:p>
          <a:p>
            <a:endParaRPr lang="de-DE" sz="2000" b="1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5E698E-869A-11E1-D5F8-0487E01E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FA7C00-276E-6BEB-FA99-BC6DFD1E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5</a:t>
            </a:fld>
            <a:endParaRPr lang="de-DE"/>
          </a:p>
        </p:txBody>
      </p:sp>
      <p:sp>
        <p:nvSpPr>
          <p:cNvPr id="10" name="Textfeld 3">
            <a:extLst>
              <a:ext uri="{FF2B5EF4-FFF2-40B4-BE49-F238E27FC236}">
                <a16:creationId xmlns:a16="http://schemas.microsoft.com/office/drawing/2014/main" id="{95866960-E5D6-C14F-DA19-BF36E0D624F4}"/>
              </a:ext>
            </a:extLst>
          </p:cNvPr>
          <p:cNvSpPr txBox="1"/>
          <p:nvPr/>
        </p:nvSpPr>
        <p:spPr>
          <a:xfrm>
            <a:off x="5067039" y="4253830"/>
            <a:ext cx="572804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000" b="1">
                <a:sym typeface="Wingdings" panose="05000000000000000000" pitchFamily="2" charset="2"/>
              </a:rPr>
              <a:t> Verbändeanschreiben zur LFP 2.0 wurde am 16. Juli 2025 an alle KoV-Vertragspartner/ Gasnetzbetreiber Deutschlands versendet</a:t>
            </a:r>
            <a:endParaRPr lang="de-DE" sz="2000" b="1"/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F6A3F155-A10F-D96B-CB67-6117C071A2A9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Arbeitsverzahnung</a:t>
            </a:r>
            <a:endParaRPr lang="de-DE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206FB570-DB82-79E4-F00A-2AC77178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277182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BEB42-5513-BCD0-34E8-520A940D6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A9D3D809-58A4-EDDE-ACA1-E22236C6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F1463F4B-D492-BDB1-1671-4AC782125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7C3CBF6-1753-1AAC-640D-C898A03B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A89EBD19-EBE9-5486-8009-7E724492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D6AFD257-4EE3-F0DC-0562-285518BF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B11DA57-1288-A5A3-50D8-6C69CF6CA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59FEDAB0-C642-452D-2DA1-3064F14A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603B24B5-28FF-B3E4-2518-875454ED7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AC90DE7-3BCA-F612-8481-9CF486F5365B}"/>
              </a:ext>
            </a:extLst>
          </p:cNvPr>
          <p:cNvSpPr txBox="1"/>
          <p:nvPr/>
        </p:nvSpPr>
        <p:spPr>
          <a:xfrm>
            <a:off x="7112585" y="1642041"/>
            <a:ext cx="4606401" cy="500882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1000"/>
              </a:spcAft>
            </a:pPr>
            <a:r>
              <a:rPr lang="de-DE" sz="1700" u="sng">
                <a:solidFill>
                  <a:srgbClr val="000000"/>
                </a:solidFill>
                <a:latin typeface="Arial" panose="020B0604020202020204"/>
              </a:rPr>
              <a:t>Aufbau und Ziele</a:t>
            </a:r>
            <a:endParaRPr lang="en-US" sz="1700"/>
          </a:p>
          <a:p>
            <a:pPr marL="666115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sz="1600">
                <a:solidFill>
                  <a:srgbClr val="000000"/>
                </a:solidFill>
                <a:latin typeface="Arial" panose="020B0604020202020204"/>
                <a:cs typeface="Arial"/>
              </a:rPr>
              <a:t>Organisation &amp; Steuerung durch die Koordinierungsstelle KO.NEP aufgrund ihres gesetzlichen Auftrags</a:t>
            </a:r>
          </a:p>
          <a:p>
            <a:pPr marL="666115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sz="1600">
                <a:solidFill>
                  <a:srgbClr val="000000"/>
                </a:solidFill>
                <a:latin typeface="Arial" panose="020B0604020202020204"/>
                <a:cs typeface="Arial"/>
              </a:rPr>
              <a:t>Etablierung eines formal definierten Arbeitskreises unterhalb der KO.NEP zur Schaffung der Möglichkeit einer angemessenen Beteiligung der VNB</a:t>
            </a:r>
          </a:p>
          <a:p>
            <a:pPr marL="666115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sz="1600">
                <a:solidFill>
                  <a:srgbClr val="000000"/>
                </a:solidFill>
                <a:latin typeface="Arial" panose="020B0604020202020204"/>
                <a:cs typeface="Arial"/>
              </a:rPr>
              <a:t>Start des AK Netztransformation: 17. April 2024</a:t>
            </a:r>
          </a:p>
          <a:p>
            <a:pPr marL="666115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sz="1600">
                <a:solidFill>
                  <a:srgbClr val="000000"/>
                </a:solidFill>
                <a:latin typeface="Arial" panose="020B0604020202020204"/>
                <a:cs typeface="Arial"/>
              </a:rPr>
              <a:t>Konzeptionierung einer integrierten Netzplanung zwischen FNB/H2-TNB und VNB, um eine sachgerechte Erstellung des NEP Gas und Wasserstoff zu gewährleisten</a:t>
            </a:r>
            <a:endParaRPr lang="en-US" sz="16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666115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sz="1600">
                <a:solidFill>
                  <a:srgbClr val="000000"/>
                </a:solidFill>
                <a:latin typeface="Arial" panose="020B0604020202020204"/>
                <a:cs typeface="Arial"/>
              </a:rPr>
              <a:t>Erarbeitung von gemeinsamen Positionen zur Umsetzung von Anforderungen aus der EU-Gas RL (insb. Art. 55-57)</a:t>
            </a:r>
          </a:p>
        </p:txBody>
      </p:sp>
      <p:pic>
        <p:nvPicPr>
          <p:cNvPr id="2079" name="Grafik 2078">
            <a:extLst>
              <a:ext uri="{FF2B5EF4-FFF2-40B4-BE49-F238E27FC236}">
                <a16:creationId xmlns:a16="http://schemas.microsoft.com/office/drawing/2014/main" id="{02F639E9-E44C-9A52-4C6D-9E9AC6704E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376" y="2799218"/>
            <a:ext cx="5740748" cy="24322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B453A-4BD8-1641-FE7F-A1B279D6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5E1D4E-ECFF-E3E1-4834-93D8DB71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  <a:endParaRPr lang="en-US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D81E1922-FFA3-DD91-A93D-B593BB744FF0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Exkurs AK Netztransformation</a:t>
            </a:r>
            <a:endParaRPr lang="de-DE" sz="18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8DCA74A5-FD0B-A31B-B920-594EE633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309711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FAAE0-B3EE-6393-12D7-7977616B4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520D8681-2304-C8D3-2A11-84C0CFA2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32C5BC53-99E8-DAAC-C7AE-7CCB040F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BAD24C3-FF86-8969-B7E9-D3E571B15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4775DF2D-51CE-1CAB-F66B-33C1F38D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7D61F1FB-FC2E-575E-F0FB-61CB35A54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375E97A9-5586-67EE-7764-44FD30C8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7CE5EAE7-81B9-05C0-BA05-A7C8471C6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01C377FA-8BE9-92B0-6D4C-0C6F2633C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Pfeil: Fünfeck 1">
            <a:extLst>
              <a:ext uri="{FF2B5EF4-FFF2-40B4-BE49-F238E27FC236}">
                <a16:creationId xmlns:a16="http://schemas.microsoft.com/office/drawing/2014/main" id="{BFDC7ED2-AB62-A89D-80B2-F2CF622CD516}"/>
              </a:ext>
            </a:extLst>
          </p:cNvPr>
          <p:cNvSpPr/>
          <p:nvPr/>
        </p:nvSpPr>
        <p:spPr>
          <a:xfrm>
            <a:off x="970337" y="3453941"/>
            <a:ext cx="10498975" cy="178716"/>
          </a:xfrm>
          <a:prstGeom prst="homePlat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7A36A10-73A2-32CB-6B04-7E20FFE687D3}"/>
              </a:ext>
            </a:extLst>
          </p:cNvPr>
          <p:cNvCxnSpPr>
            <a:cxnSpLocks/>
          </p:cNvCxnSpPr>
          <p:nvPr/>
        </p:nvCxnSpPr>
        <p:spPr>
          <a:xfrm>
            <a:off x="1356206" y="3239712"/>
            <a:ext cx="0" cy="490451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E10D24E6-CCD3-281B-DE40-0CB4E215875F}"/>
              </a:ext>
            </a:extLst>
          </p:cNvPr>
          <p:cNvSpPr txBox="1"/>
          <p:nvPr/>
        </p:nvSpPr>
        <p:spPr>
          <a:xfrm>
            <a:off x="846513" y="4012969"/>
            <a:ext cx="201306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b="1"/>
              <a:t>16.07.2025</a:t>
            </a:r>
            <a:r>
              <a:rPr lang="de-DE" sz="1400"/>
              <a:t> Verbändeanschreiben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7A86DE1-F70A-00B0-984B-75434996C76A}"/>
              </a:ext>
            </a:extLst>
          </p:cNvPr>
          <p:cNvCxnSpPr>
            <a:cxnSpLocks/>
          </p:cNvCxnSpPr>
          <p:nvPr/>
        </p:nvCxnSpPr>
        <p:spPr>
          <a:xfrm>
            <a:off x="3922933" y="3306387"/>
            <a:ext cx="0" cy="490451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793883DC-A0AA-F2C6-FD40-916111AF612C}"/>
              </a:ext>
            </a:extLst>
          </p:cNvPr>
          <p:cNvSpPr txBox="1"/>
          <p:nvPr/>
        </p:nvSpPr>
        <p:spPr>
          <a:xfrm>
            <a:off x="3137014" y="3974869"/>
            <a:ext cx="2609948" cy="11233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b="1"/>
              <a:t>bis 30.09.2025</a:t>
            </a:r>
            <a:r>
              <a:rPr lang="de-DE" sz="1400"/>
              <a:t> </a:t>
            </a:r>
            <a:br>
              <a:rPr lang="de-DE" sz="1400"/>
            </a:br>
            <a:r>
              <a:rPr lang="de-DE" sz="1400"/>
              <a:t>idealerweise Durchführung    der Netzkundenabfrage durch jeden VNB </a:t>
            </a:r>
            <a:endParaRPr lang="en-US"/>
          </a:p>
          <a:p>
            <a:r>
              <a:rPr lang="de-DE" sz="1100" i="1"/>
              <a:t>(in Anlehnung an Empfehlung GTP 2025)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4057EE2-B3F7-E37C-EE83-221C23F627BF}"/>
              </a:ext>
            </a:extLst>
          </p:cNvPr>
          <p:cNvCxnSpPr>
            <a:cxnSpLocks/>
          </p:cNvCxnSpPr>
          <p:nvPr/>
        </p:nvCxnSpPr>
        <p:spPr>
          <a:xfrm>
            <a:off x="6873951" y="3306387"/>
            <a:ext cx="0" cy="490451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9A931C6-810C-E945-53F0-2C73B5C9F51A}"/>
              </a:ext>
            </a:extLst>
          </p:cNvPr>
          <p:cNvSpPr txBox="1"/>
          <p:nvPr/>
        </p:nvSpPr>
        <p:spPr>
          <a:xfrm>
            <a:off x="6097557" y="3974869"/>
            <a:ext cx="2724248" cy="907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b="1"/>
              <a:t>bis 31.12.2025</a:t>
            </a:r>
            <a:r>
              <a:rPr lang="de-DE" sz="1400"/>
              <a:t> </a:t>
            </a:r>
            <a:br>
              <a:rPr lang="de-DE" sz="1400"/>
            </a:br>
            <a:r>
              <a:rPr lang="de-DE" sz="1400"/>
              <a:t>idealerweise Durchführung        der regionalen Abstimmung</a:t>
            </a:r>
          </a:p>
          <a:p>
            <a:r>
              <a:rPr lang="de-DE" sz="1100" i="1"/>
              <a:t>(in Anlehnung an Empfehlung GTP 2025)</a:t>
            </a:r>
            <a:endParaRPr lang="de-DE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31AE71C-9C23-4D0E-8DD0-F60F2C354276}"/>
              </a:ext>
            </a:extLst>
          </p:cNvPr>
          <p:cNvCxnSpPr>
            <a:cxnSpLocks/>
          </p:cNvCxnSpPr>
          <p:nvPr/>
        </p:nvCxnSpPr>
        <p:spPr>
          <a:xfrm>
            <a:off x="9824969" y="3306387"/>
            <a:ext cx="0" cy="490451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233ABC60-64DF-2806-9A72-98987254D44E}"/>
              </a:ext>
            </a:extLst>
          </p:cNvPr>
          <p:cNvSpPr txBox="1"/>
          <p:nvPr/>
        </p:nvSpPr>
        <p:spPr>
          <a:xfrm>
            <a:off x="9029525" y="4012969"/>
            <a:ext cx="242897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b="1"/>
              <a:t>bis 01.03.2026</a:t>
            </a:r>
            <a:r>
              <a:rPr lang="de-DE" sz="1400"/>
              <a:t> </a:t>
            </a:r>
            <a:br>
              <a:rPr lang="de-DE" sz="1400"/>
            </a:br>
            <a:r>
              <a:rPr lang="de-DE" sz="1400"/>
              <a:t>Abgabefrist für LFP 2.0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C19C06D-8C7A-8C36-0D90-B794190DD1AC}"/>
              </a:ext>
            </a:extLst>
          </p:cNvPr>
          <p:cNvCxnSpPr>
            <a:cxnSpLocks/>
          </p:cNvCxnSpPr>
          <p:nvPr/>
        </p:nvCxnSpPr>
        <p:spPr>
          <a:xfrm flipH="1">
            <a:off x="1540972" y="2870663"/>
            <a:ext cx="290253" cy="5642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3D37CA1-4806-3892-6FA9-94765260E205}"/>
              </a:ext>
            </a:extLst>
          </p:cNvPr>
          <p:cNvSpPr txBox="1"/>
          <p:nvPr/>
        </p:nvSpPr>
        <p:spPr>
          <a:xfrm>
            <a:off x="1850275" y="2404457"/>
            <a:ext cx="159704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b="1"/>
              <a:t>23.07.2025</a:t>
            </a:r>
            <a:br>
              <a:rPr lang="de-DE" sz="1400" b="1"/>
            </a:br>
            <a:r>
              <a:rPr lang="de-DE" sz="1400"/>
              <a:t>1. Webinar</a:t>
            </a:r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754A00FA-18ED-DAAE-8D88-3B920520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26463B32-64A1-0C5E-5A8C-0C371048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7</a:t>
            </a:fld>
            <a:endParaRPr lang="de-DE"/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9B754E6E-95BE-CE1C-FC6D-419E2C2F8728}"/>
              </a:ext>
            </a:extLst>
          </p:cNvPr>
          <p:cNvSpPr txBox="1"/>
          <p:nvPr/>
        </p:nvSpPr>
        <p:spPr>
          <a:xfrm>
            <a:off x="847464" y="5511130"/>
            <a:ext cx="1106204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000" b="1">
                <a:sym typeface="Wingdings" panose="05000000000000000000" pitchFamily="2" charset="2"/>
              </a:rPr>
              <a:t> Abgabe der LFP 2.0 im 2-jährigen Rhythmus zum 1.3. eines jeden geraden Jahres vorgesehen</a:t>
            </a:r>
            <a:endParaRPr lang="de-DE" sz="2000" b="1"/>
          </a:p>
        </p:txBody>
      </p:sp>
      <p:cxnSp>
        <p:nvCxnSpPr>
          <p:cNvPr id="16" name="Gerade Verbindung mit Pfeil 16">
            <a:extLst>
              <a:ext uri="{FF2B5EF4-FFF2-40B4-BE49-F238E27FC236}">
                <a16:creationId xmlns:a16="http://schemas.microsoft.com/office/drawing/2014/main" id="{BB52F0A4-28D3-ABC1-4D5D-03E49BE1D7E9}"/>
              </a:ext>
            </a:extLst>
          </p:cNvPr>
          <p:cNvCxnSpPr>
            <a:cxnSpLocks/>
          </p:cNvCxnSpPr>
          <p:nvPr/>
        </p:nvCxnSpPr>
        <p:spPr>
          <a:xfrm flipH="1">
            <a:off x="3531697" y="2842087"/>
            <a:ext cx="290253" cy="5642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7">
            <a:extLst>
              <a:ext uri="{FF2B5EF4-FFF2-40B4-BE49-F238E27FC236}">
                <a16:creationId xmlns:a16="http://schemas.microsoft.com/office/drawing/2014/main" id="{AC5EE0B8-0AB3-46EB-537C-C1E37DE7783A}"/>
              </a:ext>
            </a:extLst>
          </p:cNvPr>
          <p:cNvSpPr txBox="1"/>
          <p:nvPr/>
        </p:nvSpPr>
        <p:spPr>
          <a:xfrm>
            <a:off x="3831474" y="2404456"/>
            <a:ext cx="159704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b="1"/>
              <a:t>04.09.2025</a:t>
            </a:r>
            <a:br>
              <a:rPr lang="de-DE" sz="1400" b="1"/>
            </a:br>
            <a:r>
              <a:rPr lang="de-DE" sz="1400"/>
              <a:t>2. Webinar</a:t>
            </a:r>
          </a:p>
        </p:txBody>
      </p:sp>
      <p:sp>
        <p:nvSpPr>
          <p:cNvPr id="20" name="Textfeld 17">
            <a:extLst>
              <a:ext uri="{FF2B5EF4-FFF2-40B4-BE49-F238E27FC236}">
                <a16:creationId xmlns:a16="http://schemas.microsoft.com/office/drawing/2014/main" id="{04B41B06-7489-CED3-ADAA-B570DC3015F0}"/>
              </a:ext>
            </a:extLst>
          </p:cNvPr>
          <p:cNvSpPr txBox="1"/>
          <p:nvPr/>
        </p:nvSpPr>
        <p:spPr>
          <a:xfrm>
            <a:off x="9032124" y="5242906"/>
            <a:ext cx="302579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i="1"/>
              <a:t>GTP = Gasnetzgebietstransformationsplan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787DA4B8-BD0D-60A5-3244-3F48B1D5619C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Zeitlicher Ablauf</a:t>
            </a:r>
            <a:endParaRPr lang="de-DE" sz="2400" kern="10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C164EC8A-C0EA-95CD-3D60-C1906EFD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214810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22269-8EF1-64C9-2373-968368FF8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DA993C98-6F3B-26AB-1FB6-E50FF34E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B5C0AA4F-94EF-02E1-97EC-D42175705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C12CA29-BE6A-61F3-14B2-518006D6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53091448-4304-DDD8-3BC7-787A14F18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78E9632C-74B4-9A8C-C5BE-C22BCAF5F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CCFDB05-251E-2166-3EC9-D64808AB3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>
            <a:extLst>
              <a:ext uri="{FF2B5EF4-FFF2-40B4-BE49-F238E27FC236}">
                <a16:creationId xmlns:a16="http://schemas.microsoft.com/office/drawing/2014/main" id="{A0405251-47E4-ACCF-F301-5BA5BCA3F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5A32E024-D8BF-C532-972A-30F1BBFB8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5D858C-316D-3D45-76B9-2DF1116FD87A}"/>
              </a:ext>
            </a:extLst>
          </p:cNvPr>
          <p:cNvSpPr txBox="1"/>
          <p:nvPr/>
        </p:nvSpPr>
        <p:spPr>
          <a:xfrm>
            <a:off x="2569602" y="2470370"/>
            <a:ext cx="8163447" cy="18753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Hintergrund / Zielsetzung</a:t>
            </a:r>
          </a:p>
          <a:p>
            <a:pPr marL="342900" indent="-342900">
              <a:lnSpc>
                <a:spcPct val="115000"/>
              </a:lnSpc>
              <a:spcBef>
                <a:spcPts val="1000"/>
              </a:spcBef>
              <a:buFont typeface="+mj-lt"/>
              <a:buAutoNum type="arabicParenBoth"/>
              <a:defRPr/>
            </a:pPr>
            <a:r>
              <a:rPr kumimoji="0" lang="de-DE" sz="2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Wesentliche Eckpunkte der LFP 2.0</a:t>
            </a: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LFP 2.0 Abfragetemplate</a:t>
            </a: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de-DE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Fragen und Antworten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DE01C95-EE39-A33C-1EF4-04F4E7C888DD}"/>
              </a:ext>
            </a:extLst>
          </p:cNvPr>
          <p:cNvSpPr/>
          <p:nvPr/>
        </p:nvSpPr>
        <p:spPr>
          <a:xfrm>
            <a:off x="2555096" y="2941374"/>
            <a:ext cx="5041458" cy="4511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8B6704-6CFD-3BC7-BA28-7925793F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A79FDE-6DEF-C86C-2856-C277C88C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8</a:t>
            </a:fld>
            <a:endParaRPr lang="de-DE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3A5B240D-46DF-A0E9-64D1-0885EE3EDB2B}"/>
              </a:ext>
            </a:extLst>
          </p:cNvPr>
          <p:cNvSpPr txBox="1">
            <a:spLocks/>
          </p:cNvSpPr>
          <p:nvPr/>
        </p:nvSpPr>
        <p:spPr>
          <a:xfrm>
            <a:off x="828675" y="1381061"/>
            <a:ext cx="9791700" cy="45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kern="100">
                <a:latin typeface="Aptos" panose="020B0004020202020204" pitchFamily="34" charset="0"/>
                <a:cs typeface="Arial" panose="020B0604020202020204" pitchFamily="34" charset="0"/>
              </a:rPr>
              <a:t>Agenda</a:t>
            </a:r>
            <a:endParaRPr lang="de-DE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FDBD1227-AFB5-98A1-2671-925A791F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364198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15763-3E5F-60B0-6B10-F526DCC97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Eckpunkt</a:t>
            </a:r>
            <a:r>
              <a:rPr lang="en-US"/>
              <a:t> „</a:t>
            </a:r>
            <a:r>
              <a:rPr lang="en-US" err="1"/>
              <a:t>Netzbetreiber-Kaskade</a:t>
            </a:r>
            <a:r>
              <a:rPr lang="en-US"/>
              <a:t>“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2C2D8-DF5B-7FD1-2AC5-FABFA3F67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800"/>
              <a:t>Der bestehende Ansatz in der </a:t>
            </a:r>
            <a:r>
              <a:rPr lang="de-DE" sz="1800" err="1"/>
              <a:t>KoV</a:t>
            </a:r>
            <a:r>
              <a:rPr lang="de-DE" sz="1800"/>
              <a:t> Gas, dass die LFP in Anlehnung an den internen Bestellprozess</a:t>
            </a:r>
            <a:endParaRPr lang="en-US" sz="1800"/>
          </a:p>
          <a:p>
            <a:pPr>
              <a:lnSpc>
                <a:spcPct val="100000"/>
              </a:lnSpc>
              <a:buFont typeface="Arial,Sans-Serif" panose="020B0604020202020204" pitchFamily="34" charset="0"/>
            </a:pPr>
            <a:r>
              <a:rPr lang="de-DE" sz="1800"/>
              <a:t>eigenverantwortlich von den NB für ihr jeweiliges Netz gesamthaft erstellt wird und</a:t>
            </a:r>
            <a:endParaRPr lang="en-US" sz="1800"/>
          </a:p>
          <a:p>
            <a:pPr>
              <a:lnSpc>
                <a:spcPct val="100000"/>
              </a:lnSpc>
              <a:buFont typeface="Arial,Sans-Serif" panose="020B0604020202020204" pitchFamily="34" charset="0"/>
            </a:pPr>
            <a:r>
              <a:rPr lang="de-DE" sz="1800"/>
              <a:t>entlang der NB-Kaskade zum unmittelbar vorgelagerten NB übermittelt wird</a:t>
            </a:r>
            <a:endParaRPr lang="en-US" sz="1800"/>
          </a:p>
          <a:p>
            <a:pPr marL="0" indent="0">
              <a:lnSpc>
                <a:spcPct val="100000"/>
              </a:lnSpc>
              <a:buNone/>
            </a:pPr>
            <a:r>
              <a:rPr lang="de-DE" sz="1800"/>
              <a:t>hat sich bewährt und soll zukünftig weitergeführt werden.</a:t>
            </a:r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6FFFB-EAA1-357B-2268-926CFF489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/>
              <a:t>Eckpunkt „Zeitraum“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90FB9-6D5D-7C22-E9D2-7C03C4108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/>
              <a:t>Die Meldungen für die LFP 2.0 sind</a:t>
            </a:r>
            <a:endParaRPr lang="en-US" sz="1800"/>
          </a:p>
          <a:p>
            <a:pPr>
              <a:lnSpc>
                <a:spcPct val="110000"/>
              </a:lnSpc>
              <a:buFont typeface="Arial,Sans-Serif" panose="020B0604020202020204" pitchFamily="34" charset="0"/>
              <a:buChar char="•"/>
            </a:pPr>
            <a:r>
              <a:rPr lang="de-DE" sz="1800"/>
              <a:t>auf jährlicher Basis weiterhin vorzunehmen, </a:t>
            </a:r>
            <a:endParaRPr lang="en-US" sz="1800"/>
          </a:p>
          <a:p>
            <a:pPr>
              <a:lnSpc>
                <a:spcPct val="110000"/>
              </a:lnSpc>
              <a:buFont typeface="Arial,Sans-Serif" panose="020B0604020202020204" pitchFamily="34" charset="0"/>
              <a:buChar char="•"/>
            </a:pPr>
            <a:r>
              <a:rPr lang="de-DE" sz="1800"/>
              <a:t>aber auf den Zeitraum bis 2045 auszudehnen und zusätzlich das Jahr 2050 zu integrieren.</a:t>
            </a:r>
            <a:endParaRPr lang="en-US" sz="1800"/>
          </a:p>
          <a:p>
            <a:pPr marL="0" indent="0">
              <a:lnSpc>
                <a:spcPct val="100000"/>
              </a:lnSpc>
              <a:buNone/>
            </a:pPr>
            <a:r>
              <a:rPr lang="de-DE" sz="1800"/>
              <a:t>Begründung: Die Anforderungen aus dem NEP, u.a. im </a:t>
            </a:r>
            <a:r>
              <a:rPr lang="de-DE" sz="1800" err="1"/>
              <a:t>Szenariorahmen</a:t>
            </a:r>
            <a:r>
              <a:rPr lang="de-DE" sz="1800"/>
              <a:t>, sehen diese Zeiträume vor und die FNB sollten über entsprechende vollumfängliche LFP-Daten von den NB verfügen, um entsprechende Berechnungen/Modellierungen auf dieser Datengrundlage vornehmen zu können.</a:t>
            </a:r>
            <a:endParaRPr lang="en-US" sz="180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65B4D-3C82-02C9-FB33-7FAB7B24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Webinar zur Langfristprognose (LFP) 2.0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7FED4-C6D5-4F3D-06C7-9C04D97C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2216-9F52-485F-9405-2D0C5FA1DA84}" type="slidenum">
              <a:rPr lang="de-DE" smtClean="0"/>
              <a:t>9</a:t>
            </a:fld>
            <a:endParaRPr lang="de-DE"/>
          </a:p>
        </p:txBody>
      </p:sp>
      <p:pic>
        <p:nvPicPr>
          <p:cNvPr id="11" name="Grafik 18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AB77794A-BEDD-F6A9-25F5-74E14E9C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41" y="306061"/>
            <a:ext cx="1440000" cy="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C447A27C-A0CA-900B-8BDD-84CC978D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0" b="40257"/>
          <a:stretch>
            <a:fillRect/>
          </a:stretch>
        </p:blipFill>
        <p:spPr bwMode="auto">
          <a:xfrm>
            <a:off x="7269416" y="516000"/>
            <a:ext cx="1080000" cy="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7355465-D11F-640B-9503-3668646B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07" y="512684"/>
            <a:ext cx="1800000" cy="4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4E5CB0FB-32B7-3F63-F6C0-53A759FD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81" y="178562"/>
            <a:ext cx="1080000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4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AC9B760A-7CF8-194B-2D14-A9C8D1404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1" y="2801"/>
            <a:ext cx="1440000" cy="12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EBEDC1D-0112-AEC1-FBD2-6F455304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>
            <a:fillRect/>
          </a:stretch>
        </p:blipFill>
        <p:spPr bwMode="auto">
          <a:xfrm>
            <a:off x="5747386" y="306061"/>
            <a:ext cx="1440000" cy="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1">
            <a:extLst>
              <a:ext uri="{FF2B5EF4-FFF2-40B4-BE49-F238E27FC236}">
                <a16:creationId xmlns:a16="http://schemas.microsoft.com/office/drawing/2014/main" id="{FD50F84D-DF7B-18D7-E463-8F6A0124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32">
            <a:extLst>
              <a:ext uri="{FF2B5EF4-FFF2-40B4-BE49-F238E27FC236}">
                <a16:creationId xmlns:a16="http://schemas.microsoft.com/office/drawing/2014/main" id="{53D4945D-BE21-E2FA-1A9F-866FCDCB4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umsplatzhalter 5">
            <a:extLst>
              <a:ext uri="{FF2B5EF4-FFF2-40B4-BE49-F238E27FC236}">
                <a16:creationId xmlns:a16="http://schemas.microsoft.com/office/drawing/2014/main" id="{FE931E21-B99E-FA64-7937-18771650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2743026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el">
  <a:themeElements>
    <a:clrScheme name="KONEP">
      <a:dk1>
        <a:srgbClr val="000000"/>
      </a:dk1>
      <a:lt1>
        <a:srgbClr val="FFFFFF"/>
      </a:lt1>
      <a:dk2>
        <a:srgbClr val="74CFDD"/>
      </a:dk2>
      <a:lt2>
        <a:srgbClr val="FFFFFF"/>
      </a:lt2>
      <a:accent1>
        <a:srgbClr val="41B2C5"/>
      </a:accent1>
      <a:accent2>
        <a:srgbClr val="53AD32"/>
      </a:accent2>
      <a:accent3>
        <a:srgbClr val="FECE60"/>
      </a:accent3>
      <a:accent4>
        <a:srgbClr val="C8EFAE"/>
      </a:accent4>
      <a:accent5>
        <a:srgbClr val="B9E6EE"/>
      </a:accent5>
      <a:accent6>
        <a:srgbClr val="FBE7B8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F8FD882842D146A27BFBA2F1A71E45" ma:contentTypeVersion="6" ma:contentTypeDescription="Ein neues Dokument erstellen." ma:contentTypeScope="" ma:versionID="c62726f067fd3428bf1287191077be50">
  <xsd:schema xmlns:xsd="http://www.w3.org/2001/XMLSchema" xmlns:xs="http://www.w3.org/2001/XMLSchema" xmlns:p="http://schemas.microsoft.com/office/2006/metadata/properties" xmlns:ns2="e7cebdc7-e4ae-4f48-bdcc-b551b6878607" xmlns:ns3="6061427a-92a5-478d-8c70-c88a732aa065" targetNamespace="http://schemas.microsoft.com/office/2006/metadata/properties" ma:root="true" ma:fieldsID="ce00f43cb1beeec08056dc2557fb5e39" ns2:_="" ns3:_="">
    <xsd:import namespace="e7cebdc7-e4ae-4f48-bdcc-b551b6878607"/>
    <xsd:import namespace="6061427a-92a5-478d-8c70-c88a732aa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ebdc7-e4ae-4f48-bdcc-b551b68786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1427a-92a5-478d-8c70-c88a732aa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4F97C5-7EDA-4100-82A9-6C613DD2A5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951471-41C1-499B-9E6A-EE49274AD899}">
  <ds:schemaRefs>
    <ds:schemaRef ds:uri="6061427a-92a5-478d-8c70-c88a732aa065"/>
    <ds:schemaRef ds:uri="e7cebdc7-e4ae-4f48-bdcc-b551b68786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CBD771-A23A-460B-ADC6-013757F4AD9E}">
  <ds:schemaRefs>
    <ds:schemaRef ds:uri="6061427a-92a5-478d-8c70-c88a732aa065"/>
    <ds:schemaRef ds:uri="e7cebdc7-e4ae-4f48-bdcc-b551b68786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Microsoft Office PowerPoint</Application>
  <PresentationFormat>Widescreen</PresentationFormat>
  <Paragraphs>326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</vt:lpstr>
      <vt:lpstr>Titel</vt:lpstr>
      <vt:lpstr>Webinar zur Langfristprognose (LFP)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Frank.Harlacher@oge.net</dc:creator>
  <cp:lastModifiedBy>Benjamin Baur | FNB Gas</cp:lastModifiedBy>
  <cp:revision>3</cp:revision>
  <dcterms:created xsi:type="dcterms:W3CDTF">2024-09-19T07:44:36Z</dcterms:created>
  <dcterms:modified xsi:type="dcterms:W3CDTF">2025-09-03T19:08:35Z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0x0101000BF8FD882842D146A27BFBA2F1A71E45</vt:lpwstr>
  </property>
  <property fmtid="{D5CDD505-2E9C-101B-9397-08002B2CF9AE}" pid="3" name="MSIP_Label_bc87a1b3-bc87-4a06-8d30-9c0fc3bc7e15_Enabled">
    <vt:lpwstr>true</vt:lpwstr>
  </property>
  <property fmtid="{D5CDD505-2E9C-101B-9397-08002B2CF9AE}" pid="4" name="MSIP_Label_bc87a1b3-bc87-4a06-8d30-9c0fc3bc7e15_SetDate">
    <vt:lpwstr>2024-09-19T11:19:05Z</vt:lpwstr>
  </property>
  <property fmtid="{D5CDD505-2E9C-101B-9397-08002B2CF9AE}" pid="5" name="MSIP_Label_bc87a1b3-bc87-4a06-8d30-9c0fc3bc7e15_Method">
    <vt:lpwstr>Privileged</vt:lpwstr>
  </property>
  <property fmtid="{D5CDD505-2E9C-101B-9397-08002B2CF9AE}" pid="6" name="MSIP_Label_bc87a1b3-bc87-4a06-8d30-9c0fc3bc7e15_Name">
    <vt:lpwstr>Intern</vt:lpwstr>
  </property>
  <property fmtid="{D5CDD505-2E9C-101B-9397-08002B2CF9AE}" pid="7" name="MSIP_Label_bc87a1b3-bc87-4a06-8d30-9c0fc3bc7e15_SiteId">
    <vt:lpwstr>b9ebb0af-b921-4e3f-9b5c-97e534b2012a</vt:lpwstr>
  </property>
  <property fmtid="{D5CDD505-2E9C-101B-9397-08002B2CF9AE}" pid="8" name="MSIP_Label_bc87a1b3-bc87-4a06-8d30-9c0fc3bc7e15_ActionId">
    <vt:lpwstr>721b839e-5ee2-4cf9-8c2d-659386b6282a</vt:lpwstr>
  </property>
  <property fmtid="{D5CDD505-2E9C-101B-9397-08002B2CF9AE}" pid="9" name="MSIP_Label_bc87a1b3-bc87-4a06-8d30-9c0fc3bc7e15_ContentBits">
    <vt:lpwstr>0</vt:lpwstr>
  </property>
  <property fmtid="{D5CDD505-2E9C-101B-9397-08002B2CF9AE}" pid="10" name="MSIP_Label_d6cf00cf-9295-4b4b-bd62-1fec95ba4594_Name">
    <vt:lpwstr>X - allgemein</vt:lpwstr>
  </property>
  <property fmtid="{D5CDD505-2E9C-101B-9397-08002B2CF9AE}" pid="11" name="MSIP_Label_d6cf00cf-9295-4b4b-bd62-1fec95ba4594_SiteId">
    <vt:lpwstr>fab862ab-17fa-42dc-bbfa-59ba0665ed88</vt:lpwstr>
  </property>
  <property fmtid="{D5CDD505-2E9C-101B-9397-08002B2CF9AE}" pid="12" name="MSIP_Label_d6cf00cf-9295-4b4b-bd62-1fec95ba4594_Method">
    <vt:lpwstr>Standard</vt:lpwstr>
  </property>
  <property fmtid="{D5CDD505-2E9C-101B-9397-08002B2CF9AE}" pid="13" name="MSIP_Label_d6cf00cf-9295-4b4b-bd62-1fec95ba4594_Enabled">
    <vt:lpwstr>true</vt:lpwstr>
  </property>
  <property fmtid="{D5CDD505-2E9C-101B-9397-08002B2CF9AE}" pid="14" name="MSIP_Label_d6cf00cf-9295-4b4b-bd62-1fec95ba4594_ActionId">
    <vt:lpwstr>60265ddc-13ad-46c2-b662-4b156840b676</vt:lpwstr>
  </property>
  <property fmtid="{D5CDD505-2E9C-101B-9397-08002B2CF9AE}" pid="15" name="MSIP_Label_d6cf00cf-9295-4b4b-bd62-1fec95ba4594_SetDate">
    <vt:lpwstr>2024-11-05T15:49:34Z</vt:lpwstr>
  </property>
  <property fmtid="{D5CDD505-2E9C-101B-9397-08002B2CF9AE}" pid="16" name="MSIP_Label_d6cf00cf-9295-4b4b-bd62-1fec95ba4594_ContentBits">
    <vt:lpwstr>0</vt:lpwstr>
  </property>
  <property fmtid="{D5CDD505-2E9C-101B-9397-08002B2CF9AE}" pid="17" name="MediaServiceImageTags">
    <vt:lpwstr/>
  </property>
</Properties>
</file>