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70" r:id="rId13"/>
    <p:sldId id="271" r:id="rId14"/>
    <p:sldId id="269" r:id="rId15"/>
    <p:sldId id="272" r:id="rId16"/>
    <p:sldId id="273" r:id="rId17"/>
    <p:sldId id="274" r:id="rId18"/>
    <p:sldId id="276" r:id="rId19"/>
    <p:sldId id="277" r:id="rId20"/>
    <p:sldId id="279" r:id="rId21"/>
    <p:sldId id="278" r:id="rId22"/>
    <p:sldId id="280" r:id="rId23"/>
  </p:sldIdLst>
  <p:sldSz cx="9144000" cy="5143500" type="screen16x9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158">
          <p15:clr>
            <a:srgbClr val="A4A3A4"/>
          </p15:clr>
        </p15:guide>
        <p15:guide id="4" pos="6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0924" autoAdjust="0"/>
  </p:normalViewPr>
  <p:slideViewPr>
    <p:cSldViewPr showGuides="1">
      <p:cViewPr varScale="1">
        <p:scale>
          <a:sx n="139" d="100"/>
          <a:sy n="139" d="100"/>
        </p:scale>
        <p:origin x="437" y="106"/>
      </p:cViewPr>
      <p:guideLst>
        <p:guide orient="horz" pos="1620"/>
        <p:guide pos="2880"/>
        <p:guide pos="158"/>
        <p:guide pos="6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46C46-FE68-46BA-B390-A5D3B7097E6F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7A98D-40FA-4E87-950D-2467C1139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9484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A98D-40FA-4E87-950D-2467C1139B0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9050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A98D-40FA-4E87-950D-2467C1139B0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1174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619B-6750-4C0E-BC26-655B98180B73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5F2D-7476-4740-A1F1-8DA233F027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2083555"/>
      </p:ext>
    </p:extLst>
  </p:cSld>
  <p:clrMapOvr>
    <a:masterClrMapping/>
  </p:clrMapOvr>
  <p:transition spd="slow" advClick="0" advTm="25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619B-6750-4C0E-BC26-655B98180B73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5F2D-7476-4740-A1F1-8DA233F027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1004650"/>
      </p:ext>
    </p:extLst>
  </p:cSld>
  <p:clrMapOvr>
    <a:masterClrMapping/>
  </p:clrMapOvr>
  <p:transition spd="slow" advClick="0" advTm="25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619B-6750-4C0E-BC26-655B98180B73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5F2D-7476-4740-A1F1-8DA233F027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325997"/>
      </p:ext>
    </p:extLst>
  </p:cSld>
  <p:clrMapOvr>
    <a:masterClrMapping/>
  </p:clrMapOvr>
  <p:transition spd="slow" advClick="0" advTm="25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619B-6750-4C0E-BC26-655B98180B73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5F2D-7476-4740-A1F1-8DA233F027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9967409"/>
      </p:ext>
    </p:extLst>
  </p:cSld>
  <p:clrMapOvr>
    <a:masterClrMapping/>
  </p:clrMapOvr>
  <p:transition spd="slow" advClick="0" advTm="25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619B-6750-4C0E-BC26-655B98180B73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5F2D-7476-4740-A1F1-8DA233F027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8647295"/>
      </p:ext>
    </p:extLst>
  </p:cSld>
  <p:clrMapOvr>
    <a:masterClrMapping/>
  </p:clrMapOvr>
  <p:transition spd="slow" advClick="0" advTm="25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619B-6750-4C0E-BC26-655B98180B73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5F2D-7476-4740-A1F1-8DA233F027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4694773"/>
      </p:ext>
    </p:extLst>
  </p:cSld>
  <p:clrMapOvr>
    <a:masterClrMapping/>
  </p:clrMapOvr>
  <p:transition spd="slow" advClick="0" advTm="25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619B-6750-4C0E-BC26-655B98180B73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5F2D-7476-4740-A1F1-8DA233F027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0039956"/>
      </p:ext>
    </p:extLst>
  </p:cSld>
  <p:clrMapOvr>
    <a:masterClrMapping/>
  </p:clrMapOvr>
  <p:transition spd="slow" advClick="0" advTm="25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619B-6750-4C0E-BC26-655B98180B73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5F2D-7476-4740-A1F1-8DA233F027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6048717"/>
      </p:ext>
    </p:extLst>
  </p:cSld>
  <p:clrMapOvr>
    <a:masterClrMapping/>
  </p:clrMapOvr>
  <p:transition spd="slow" advClick="0" advTm="25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619B-6750-4C0E-BC26-655B98180B73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5F2D-7476-4740-A1F1-8DA233F027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9563270"/>
      </p:ext>
    </p:extLst>
  </p:cSld>
  <p:clrMapOvr>
    <a:masterClrMapping/>
  </p:clrMapOvr>
  <p:transition spd="slow" advClick="0" advTm="25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619B-6750-4C0E-BC26-655B98180B73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5F2D-7476-4740-A1F1-8DA233F027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3157598"/>
      </p:ext>
    </p:extLst>
  </p:cSld>
  <p:clrMapOvr>
    <a:masterClrMapping/>
  </p:clrMapOvr>
  <p:transition spd="slow" advClick="0" advTm="25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3619B-6750-4C0E-BC26-655B98180B73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05F2D-7476-4740-A1F1-8DA233F027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525254"/>
      </p:ext>
    </p:extLst>
  </p:cSld>
  <p:clrMapOvr>
    <a:masterClrMapping/>
  </p:clrMapOvr>
  <p:transition spd="slow" advClick="0" advTm="25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619B-6750-4C0E-BC26-655B98180B73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05F2D-7476-4740-A1F1-8DA233F027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56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5000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0" y="411510"/>
            <a:ext cx="9144000" cy="36004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2" descr="I:\EBL\KSOEA\OEA\Präsentationen\Präsentation Vorstellung EBL für Auszubildende\Bilder\Logo Entsorgungsbetriebe 4c Vekt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7436"/>
            <a:ext cx="2852581" cy="23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75"/>
            <a:ext cx="914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64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75"/>
            <a:ext cx="914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49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0" y="339502"/>
            <a:ext cx="9144000" cy="5040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97073" y="411510"/>
            <a:ext cx="7399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de-DE" alt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Biomassewerk im Abfallwirtschaftszentrum Lübeck</a:t>
            </a:r>
            <a:endParaRPr lang="de-DE" altLang="de-DE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1520" y="1131941"/>
            <a:ext cx="8496944" cy="79173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51520" y="1131590"/>
            <a:ext cx="8352928" cy="723275"/>
          </a:xfrm>
        </p:spPr>
        <p:txBody>
          <a:bodyPr wrap="square">
            <a:spAutoFit/>
          </a:bodyPr>
          <a:lstStyle/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25.000 t behandelte Grünabfälle im Jahr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>
                <a:sym typeface="Wingdings" pitchFamily="2" charset="2"/>
              </a:rPr>
              <a:t>Produktion von Brennmaterial und Kompost als Dünger für die Landwirtschaft</a:t>
            </a:r>
            <a:endParaRPr lang="de-DE" altLang="de-DE" sz="1800" dirty="0">
              <a:sym typeface="Wingdings" pitchFamily="2" charset="2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75"/>
            <a:ext cx="914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48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51435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0" y="339502"/>
            <a:ext cx="9144000" cy="5040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97073" y="411510"/>
            <a:ext cx="7399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de-DE" alt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Deponie </a:t>
            </a:r>
            <a:r>
              <a:rPr lang="de-DE" altLang="de-DE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Niemark</a:t>
            </a:r>
            <a:r>
              <a:rPr lang="de-DE" alt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– Moderne Entsorgung inklusive Energielieferung </a:t>
            </a:r>
            <a:endParaRPr lang="de-DE" altLang="de-DE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1520" y="1131941"/>
            <a:ext cx="7704856" cy="79173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51520" y="1131590"/>
            <a:ext cx="7416824" cy="723275"/>
          </a:xfrm>
        </p:spPr>
        <p:txBody>
          <a:bodyPr wrap="square">
            <a:spAutoFit/>
          </a:bodyPr>
          <a:lstStyle/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Umweltschonende und sichere Entsorgung nicht verwertbarer Abfälle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>
                <a:sym typeface="Wingdings" pitchFamily="2" charset="2"/>
              </a:rPr>
              <a:t>Energieerzeugung von 2,8 Mio. kWh Strom durch 2,7 Mio. m³ Deponiegas</a:t>
            </a:r>
            <a:endParaRPr lang="de-DE" altLang="de-DE" sz="1800" dirty="0">
              <a:sym typeface="Wingdings" pitchFamily="2" charset="2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75"/>
            <a:ext cx="914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02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0" y="339502"/>
            <a:ext cx="9144000" cy="5040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97073" y="411510"/>
            <a:ext cx="7399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de-DE" alt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Abfallwirtschaft Logistik</a:t>
            </a:r>
            <a:endParaRPr lang="de-DE" altLang="de-DE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1520" y="1131941"/>
            <a:ext cx="7416824" cy="187185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51520" y="1131590"/>
            <a:ext cx="7560840" cy="1785104"/>
          </a:xfrm>
        </p:spPr>
        <p:txBody>
          <a:bodyPr wrap="square">
            <a:spAutoFit/>
          </a:bodyPr>
          <a:lstStyle/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27 Müllfahrzeuge im täglichen Einsatz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50.900 Restmüllbehälter  </a:t>
            </a:r>
            <a:r>
              <a:rPr lang="de-DE" altLang="de-DE" sz="1800" dirty="0" smtClean="0">
                <a:solidFill>
                  <a:srgbClr val="C00000"/>
                </a:solidFill>
              </a:rPr>
              <a:t>I</a:t>
            </a:r>
            <a:r>
              <a:rPr lang="de-DE" altLang="de-DE" sz="1800" dirty="0" smtClean="0"/>
              <a:t>  45.200 Biomüllbehälter  </a:t>
            </a:r>
            <a:r>
              <a:rPr lang="de-DE" altLang="de-DE" sz="1800" dirty="0" smtClean="0">
                <a:solidFill>
                  <a:srgbClr val="C00000"/>
                </a:solidFill>
              </a:rPr>
              <a:t>I</a:t>
            </a:r>
            <a:r>
              <a:rPr lang="de-DE" altLang="de-DE" sz="1800" dirty="0" smtClean="0"/>
              <a:t>  34.900 Papierbehälter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2,8 Millionen Behälterleerungen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41.300 t Restmüll  </a:t>
            </a:r>
            <a:r>
              <a:rPr lang="de-DE" altLang="de-DE" sz="1800" dirty="0" smtClean="0">
                <a:solidFill>
                  <a:srgbClr val="C00000"/>
                </a:solidFill>
              </a:rPr>
              <a:t>I</a:t>
            </a:r>
            <a:r>
              <a:rPr lang="de-DE" altLang="de-DE" sz="1800" dirty="0" smtClean="0"/>
              <a:t>  14.900 t Biomüll  </a:t>
            </a:r>
            <a:r>
              <a:rPr lang="de-DE" altLang="de-DE" sz="1800" dirty="0" smtClean="0">
                <a:solidFill>
                  <a:srgbClr val="C00000"/>
                </a:solidFill>
              </a:rPr>
              <a:t>I</a:t>
            </a:r>
            <a:r>
              <a:rPr lang="de-DE" altLang="de-DE" sz="1800" dirty="0" smtClean="0"/>
              <a:t>  11.200 t gesammelter Papierabfall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300 Wertstoff-Containerstandplätze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75"/>
            <a:ext cx="914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63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0" y="339502"/>
            <a:ext cx="9144000" cy="5040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97073" y="411510"/>
            <a:ext cx="7399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de-DE" alt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Wir betreiben 3 Wertstoffhöfe – Mehr Service für unsere Kunden</a:t>
            </a:r>
            <a:endParaRPr lang="de-DE" altLang="de-DE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51520" y="1131941"/>
            <a:ext cx="5760640" cy="122378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251520" y="1131590"/>
            <a:ext cx="5040560" cy="1077218"/>
          </a:xfrm>
        </p:spPr>
        <p:txBody>
          <a:bodyPr wrap="square">
            <a:spAutoFit/>
          </a:bodyPr>
          <a:lstStyle/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Wertstoffhof </a:t>
            </a:r>
            <a:r>
              <a:rPr lang="de-DE" altLang="de-DE" sz="1800" dirty="0" err="1" smtClean="0"/>
              <a:t>Niemark</a:t>
            </a:r>
            <a:r>
              <a:rPr lang="de-DE" altLang="de-DE" sz="1800" dirty="0" smtClean="0"/>
              <a:t> - </a:t>
            </a:r>
            <a:r>
              <a:rPr lang="de-DE" altLang="de-DE" sz="1800" dirty="0" err="1" smtClean="0"/>
              <a:t>Raabrede</a:t>
            </a:r>
            <a:endParaRPr lang="de-DE" altLang="de-DE" sz="1800" dirty="0" smtClean="0"/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Wertstoffhof </a:t>
            </a:r>
            <a:r>
              <a:rPr lang="de-DE" altLang="de-DE" sz="1800" dirty="0" err="1" smtClean="0"/>
              <a:t>Herrenwyk</a:t>
            </a:r>
            <a:r>
              <a:rPr lang="de-DE" altLang="de-DE" sz="1800" dirty="0" smtClean="0"/>
              <a:t> – </a:t>
            </a:r>
            <a:r>
              <a:rPr lang="de-DE" altLang="de-DE" sz="1800" dirty="0" err="1" smtClean="0"/>
              <a:t>Möllerung</a:t>
            </a:r>
            <a:endParaRPr lang="de-DE" altLang="de-DE" sz="1800" dirty="0" smtClean="0"/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Wertstoffhof Mitte – Posener Straße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75"/>
            <a:ext cx="914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39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  <p:bldP spid="10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0" y="339502"/>
            <a:ext cx="9144000" cy="5040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97073" y="411510"/>
            <a:ext cx="8623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de-DE" alt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Wir kümmern uns um saubere und sichere Straßen und Plätze</a:t>
            </a:r>
            <a:endParaRPr lang="de-DE" altLang="de-DE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51520" y="1131941"/>
            <a:ext cx="5472608" cy="287996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251520" y="1131590"/>
            <a:ext cx="5256584" cy="2846933"/>
          </a:xfrm>
        </p:spPr>
        <p:txBody>
          <a:bodyPr wrap="square">
            <a:spAutoFit/>
          </a:bodyPr>
          <a:lstStyle/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/>
              <a:t>1.450 Papierkörbe mit 160.000 Leerungen pro Jahr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/>
              <a:t>4.800 t gesammelter Straßenkehricht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/>
              <a:t>1.400 t gesammeltes Laub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/>
              <a:t>37.000 km gereinigte Straßen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/>
              <a:t>20.000 km gereinigte Gehwege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/>
              <a:t>7.680 km gereinigte Radwege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/>
              <a:t>200 Hundekotspenderboxen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/>
              <a:t>1,96 Mio. verbrauchte Hundekotbeutel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75"/>
            <a:ext cx="914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997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0" y="339502"/>
            <a:ext cx="9144000" cy="5040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97073" y="411510"/>
            <a:ext cx="89114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de-DE" alt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Wir haben hohen Anteil an </a:t>
            </a:r>
            <a:r>
              <a:rPr lang="de-DE" alt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unserer </a:t>
            </a:r>
            <a:r>
              <a:rPr lang="de-DE" alt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lebenswerten, sauberen und sicheren </a:t>
            </a:r>
            <a:r>
              <a:rPr lang="de-DE" alt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Stadt</a:t>
            </a:r>
            <a:endParaRPr lang="de-DE" altLang="de-DE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75"/>
            <a:ext cx="914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03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0" y="339502"/>
            <a:ext cx="9144000" cy="5040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97073" y="411510"/>
            <a:ext cx="89114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de-DE" alt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Wir haben hohen Anteil an </a:t>
            </a:r>
            <a:r>
              <a:rPr lang="de-DE" alt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unserer </a:t>
            </a:r>
            <a:r>
              <a:rPr lang="de-DE" alt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lebenswerten, sauberen und sicheren </a:t>
            </a:r>
            <a:r>
              <a:rPr lang="de-DE" alt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Stadt</a:t>
            </a:r>
            <a:endParaRPr lang="de-DE" altLang="de-DE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1520" y="1131941"/>
            <a:ext cx="4896544" cy="143980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51520" y="1131590"/>
            <a:ext cx="4680520" cy="1431161"/>
          </a:xfrm>
        </p:spPr>
        <p:txBody>
          <a:bodyPr wrap="square">
            <a:spAutoFit/>
          </a:bodyPr>
          <a:lstStyle/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/>
              <a:t>350 km zu räumende Straßen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320 Mitarbeiter </a:t>
            </a:r>
            <a:r>
              <a:rPr lang="de-DE" altLang="de-DE" sz="1800" dirty="0"/>
              <a:t>im Volleinsatz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/>
              <a:t>800 t gestreute abstumpfende Mittel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30.000 Liter Streusalzlauge</a:t>
            </a:r>
            <a:endParaRPr lang="de-DE" altLang="de-DE" sz="18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75"/>
            <a:ext cx="914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828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0" y="339502"/>
            <a:ext cx="9144000" cy="5040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97073" y="411510"/>
            <a:ext cx="89114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de-DE" alt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Wir kümmern uns um den Winterdienst in Lübeck zur Sicherheit aller Bürger</a:t>
            </a:r>
            <a:endParaRPr lang="de-DE" altLang="de-DE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75"/>
            <a:ext cx="914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84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0" y="339502"/>
            <a:ext cx="9144000" cy="5040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97073" y="411510"/>
            <a:ext cx="89114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de-DE" alt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Wir reparieren, warten und beschaffen unsere Fahrzeuge und Maschinen</a:t>
            </a:r>
            <a:endParaRPr lang="de-DE" altLang="de-DE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75"/>
            <a:ext cx="914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18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339502"/>
            <a:ext cx="9144000" cy="504056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197073" y="411510"/>
            <a:ext cx="7399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de-DE" alt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Der kommunale Umweltdienstleister für die Hansestadt Lübeck</a:t>
            </a:r>
          </a:p>
        </p:txBody>
      </p:sp>
      <p:sp>
        <p:nvSpPr>
          <p:cNvPr id="11" name="Rechteck 10"/>
          <p:cNvSpPr/>
          <p:nvPr/>
        </p:nvSpPr>
        <p:spPr>
          <a:xfrm>
            <a:off x="251520" y="1131590"/>
            <a:ext cx="8544468" cy="244827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251520" y="1131239"/>
            <a:ext cx="8182076" cy="2436308"/>
          </a:xfrm>
        </p:spPr>
        <p:txBody>
          <a:bodyPr>
            <a:spAutoFit/>
          </a:bodyPr>
          <a:lstStyle/>
          <a:p>
            <a:pPr marL="179388" indent="-179388">
              <a:lnSpc>
                <a:spcPct val="120000"/>
              </a:lnSpc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sz="1600" dirty="0" smtClean="0"/>
              <a:t>Wir </a:t>
            </a:r>
            <a:r>
              <a:rPr lang="de-DE" sz="1600" dirty="0"/>
              <a:t>sind </a:t>
            </a:r>
            <a:r>
              <a:rPr lang="de-DE" sz="1600" dirty="0" smtClean="0"/>
              <a:t>der Umweltdienstleister </a:t>
            </a:r>
            <a:r>
              <a:rPr lang="de-DE" sz="1600" dirty="0"/>
              <a:t>für Einwohner, Betriebe und Besucher der </a:t>
            </a:r>
            <a:r>
              <a:rPr lang="de-DE" sz="1600" dirty="0" smtClean="0"/>
              <a:t>Stadt.</a:t>
            </a:r>
          </a:p>
          <a:p>
            <a:pPr marL="179388" indent="-179388">
              <a:lnSpc>
                <a:spcPct val="120000"/>
              </a:lnSpc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sz="1600" dirty="0" smtClean="0"/>
              <a:t>Wir kümmern uns um Gewässer- und Grundwasserschutz für Trave und Ostsee.</a:t>
            </a:r>
          </a:p>
          <a:p>
            <a:pPr marL="179388" indent="-179388">
              <a:lnSpc>
                <a:spcPct val="120000"/>
              </a:lnSpc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sz="1600" dirty="0" smtClean="0"/>
              <a:t>Wir sorgen für Abfallvermeidung, Abfallverwertung und Abfallbeseitigung.</a:t>
            </a:r>
          </a:p>
          <a:p>
            <a:pPr marL="179388" indent="-179388">
              <a:lnSpc>
                <a:spcPct val="120000"/>
              </a:lnSpc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sz="1600" dirty="0" smtClean="0"/>
              <a:t>Wir betreiben Daseinsfürsorge als Grundlage für das Zusammenleben in Lübeck.</a:t>
            </a:r>
          </a:p>
          <a:p>
            <a:pPr marL="179388" indent="-179388">
              <a:lnSpc>
                <a:spcPct val="120000"/>
              </a:lnSpc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sz="1600" dirty="0" smtClean="0"/>
              <a:t>Wir haben hohen Anteil an der lebenswerten, sauberen und sicheren Hansestadt Lübeck.</a:t>
            </a:r>
          </a:p>
          <a:p>
            <a:pPr marL="179388" indent="-179388">
              <a:lnSpc>
                <a:spcPct val="120000"/>
              </a:lnSpc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sz="1600" dirty="0" smtClean="0"/>
              <a:t>Wir sind ein großer Investor in die Infrastruktur der Stadt.</a:t>
            </a:r>
          </a:p>
          <a:p>
            <a:pPr marL="179388" indent="-179388">
              <a:lnSpc>
                <a:spcPct val="120000"/>
              </a:lnSpc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sz="1600" dirty="0" smtClean="0"/>
              <a:t>Wir sind ein verantwortungsbewusster, mittelständischer Arbeitgeber.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75"/>
            <a:ext cx="914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92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0" y="339502"/>
            <a:ext cx="9144000" cy="5040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97073" y="411510"/>
            <a:ext cx="89114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de-DE" alt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Wir kümmern uns aktiv um den Gewässerschutz für Trave und Ostsee</a:t>
            </a:r>
            <a:endParaRPr lang="de-DE" altLang="de-DE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1520" y="1131941"/>
            <a:ext cx="6768752" cy="165583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51520" y="1131590"/>
            <a:ext cx="6624736" cy="1631216"/>
          </a:xfrm>
        </p:spPr>
        <p:txBody>
          <a:bodyPr wrap="square">
            <a:spAutoFit/>
          </a:bodyPr>
          <a:lstStyle/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Überwachung </a:t>
            </a:r>
            <a:r>
              <a:rPr lang="de-DE" altLang="de-DE" sz="1800" dirty="0"/>
              <a:t>von </a:t>
            </a:r>
            <a:r>
              <a:rPr lang="de-DE" altLang="de-DE" sz="1800" dirty="0" smtClean="0"/>
              <a:t>Grundstücksentwässerungsanlagen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Beratung zu Entwässerungsanträgen 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Beratung </a:t>
            </a:r>
            <a:r>
              <a:rPr lang="de-DE" altLang="de-DE" sz="1800" dirty="0"/>
              <a:t>und Überwachung </a:t>
            </a:r>
            <a:r>
              <a:rPr lang="de-DE" altLang="de-DE" sz="1800" dirty="0" smtClean="0"/>
              <a:t>zur Einhaltung </a:t>
            </a:r>
            <a:r>
              <a:rPr lang="de-DE" altLang="de-DE" sz="1800" dirty="0"/>
              <a:t>gesetzlicher </a:t>
            </a:r>
            <a:r>
              <a:rPr lang="de-DE" altLang="de-DE" sz="1800" dirty="0" smtClean="0"/>
              <a:t>Vorgaben bei </a:t>
            </a:r>
            <a:r>
              <a:rPr lang="de-DE" altLang="de-DE" sz="1800" dirty="0"/>
              <a:t>der Einleitung von Produktionsabwässern </a:t>
            </a:r>
            <a:r>
              <a:rPr lang="de-DE" altLang="de-DE" sz="1800" dirty="0" smtClean="0"/>
              <a:t>für </a:t>
            </a:r>
            <a:r>
              <a:rPr lang="de-DE" altLang="de-DE" sz="1800" dirty="0"/>
              <a:t>Industrie und </a:t>
            </a:r>
            <a:r>
              <a:rPr lang="de-DE" altLang="de-DE" sz="1800" dirty="0" smtClean="0"/>
              <a:t>Gewerbe</a:t>
            </a:r>
            <a:endParaRPr lang="de-DE" altLang="de-DE" sz="18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75"/>
            <a:ext cx="914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81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0" y="339502"/>
            <a:ext cx="9144000" cy="5040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97073" y="411510"/>
            <a:ext cx="89114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de-DE" alt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Wir planen bauen und unterhalten das Kanalsystem und unsere Anlagen </a:t>
            </a:r>
            <a:endParaRPr lang="de-DE" altLang="de-DE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1520" y="1131941"/>
            <a:ext cx="6048672" cy="295197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51520" y="1131590"/>
            <a:ext cx="5832648" cy="2846933"/>
          </a:xfrm>
        </p:spPr>
        <p:txBody>
          <a:bodyPr wrap="square">
            <a:spAutoFit/>
          </a:bodyPr>
          <a:lstStyle/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/>
              <a:t>Generalplanung Kanalnetzberechnung (Datenbank)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Entwicklung des Abwasserbeseitigungskonzeptes der Stadt</a:t>
            </a:r>
            <a:endParaRPr lang="de-DE" altLang="de-DE" sz="1800" dirty="0"/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/>
              <a:t>Entwurf der einzelnen Baumaßnahmen </a:t>
            </a:r>
            <a:endParaRPr lang="de-DE" altLang="de-DE" sz="1800" dirty="0" smtClean="0"/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Kläranlagenplanung und Baudurchführung</a:t>
            </a:r>
            <a:endParaRPr lang="de-DE" altLang="de-DE" sz="1800" dirty="0"/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/>
              <a:t>Leistungsbeschreibung für Kanal- und Kläranlagenbau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Abfallanlagenplanung MBA 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Maschinen- </a:t>
            </a:r>
            <a:r>
              <a:rPr lang="de-DE" altLang="de-DE" sz="1800" dirty="0"/>
              <a:t>und </a:t>
            </a:r>
            <a:r>
              <a:rPr lang="de-DE" altLang="de-DE" sz="1800" dirty="0" smtClean="0"/>
              <a:t>Elektrotechnik</a:t>
            </a:r>
            <a:endParaRPr lang="de-DE" altLang="de-DE" sz="1800" dirty="0"/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Deponienachsorge</a:t>
            </a:r>
            <a:endParaRPr lang="de-DE" altLang="de-DE" sz="18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75"/>
            <a:ext cx="914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555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0" y="339502"/>
            <a:ext cx="9144000" cy="5040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97073" y="411510"/>
            <a:ext cx="89114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de-DE" alt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Wir </a:t>
            </a:r>
            <a:r>
              <a:rPr lang="de-DE" alt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suchen verantwortungsbewusste und engagierte Mitarbeiter</a:t>
            </a:r>
            <a:endParaRPr lang="de-DE" altLang="de-DE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1520" y="1131941"/>
            <a:ext cx="5544616" cy="352804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51520" y="1131590"/>
            <a:ext cx="5472608" cy="3524042"/>
          </a:xfrm>
        </p:spPr>
        <p:txBody>
          <a:bodyPr wrap="square">
            <a:spAutoFit/>
          </a:bodyPr>
          <a:lstStyle/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Wir </a:t>
            </a:r>
            <a:r>
              <a:rPr lang="de-DE" altLang="de-DE" sz="1800" dirty="0"/>
              <a:t>bieten </a:t>
            </a:r>
            <a:r>
              <a:rPr lang="de-DE" altLang="de-DE" sz="1800" dirty="0" smtClean="0"/>
              <a:t>Tätigkeiten </a:t>
            </a:r>
            <a:r>
              <a:rPr lang="de-DE" altLang="de-DE" sz="1800" dirty="0"/>
              <a:t>in einer stabilen Arbeitsorganisation </a:t>
            </a:r>
            <a:r>
              <a:rPr lang="de-DE" altLang="de-DE" sz="1800" dirty="0" smtClean="0"/>
              <a:t>und flexible </a:t>
            </a:r>
            <a:r>
              <a:rPr lang="de-DE" altLang="de-DE" sz="1800" dirty="0"/>
              <a:t>Arbeitszeiten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Eingruppierung </a:t>
            </a:r>
            <a:r>
              <a:rPr lang="de-DE" altLang="de-DE" sz="1800" dirty="0"/>
              <a:t>nach dem Tarifvertrag für den öffentlichen Dienst (TVöD/ VKA)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/>
              <a:t>Fortbildungsmöglichkeiten für Ihren Aufgabenbereich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/>
              <a:t>attraktive Sozialleistungen wie betriebliche Altersvorsorge und vermögenswirksame Leistungen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/>
              <a:t>Teilnahme an der leistungsorientierten Bezahlung nach dem TVöD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Sprechen Sie uns an oder informieren Sie sich online unter </a:t>
            </a:r>
            <a:r>
              <a:rPr lang="de-DE" altLang="de-DE" sz="1800" dirty="0" smtClean="0">
                <a:solidFill>
                  <a:srgbClr val="C00000"/>
                </a:solidFill>
              </a:rPr>
              <a:t>www.entsorgung.luebeck.de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75"/>
            <a:ext cx="914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987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0" y="339502"/>
            <a:ext cx="9144000" cy="5040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97073" y="411510"/>
            <a:ext cx="7399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de-DE" alt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Wir stehen für Klimaschutz und Nachhaltigkeit</a:t>
            </a:r>
            <a:endParaRPr lang="de-DE" altLang="de-DE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1520" y="1491630"/>
            <a:ext cx="6768752" cy="10801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51520" y="1491279"/>
            <a:ext cx="6768752" cy="1034129"/>
          </a:xfrm>
        </p:spPr>
        <p:txBody>
          <a:bodyPr wrap="square">
            <a:spAutoFit/>
          </a:bodyPr>
          <a:lstStyle/>
          <a:p>
            <a:pPr marL="179388" indent="-179388"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CO</a:t>
            </a:r>
            <a:r>
              <a:rPr lang="de-DE" altLang="de-DE" sz="1800" baseline="-25000" dirty="0" smtClean="0"/>
              <a:t>2</a:t>
            </a:r>
            <a:r>
              <a:rPr lang="de-DE" altLang="de-DE" sz="1800" dirty="0" smtClean="0"/>
              <a:t> Bilanz EBL weit: Gutschrift von 37.020 Tonnen CO</a:t>
            </a:r>
            <a:r>
              <a:rPr lang="de-DE" altLang="de-DE" sz="1800" baseline="-25000" dirty="0" smtClean="0"/>
              <a:t>2</a:t>
            </a:r>
            <a:r>
              <a:rPr lang="de-DE" altLang="de-DE" sz="1800" dirty="0" smtClean="0"/>
              <a:t> Äquivalenten</a:t>
            </a:r>
          </a:p>
          <a:p>
            <a:pPr marL="179388" indent="-179388"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Stromverbrauch: 21,74 Mio. kWh</a:t>
            </a:r>
          </a:p>
          <a:p>
            <a:pPr marL="179388" indent="-179388"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Stromerzeugung: 23,73 Mio. kWh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75"/>
            <a:ext cx="914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49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0" y="339502"/>
            <a:ext cx="9144000" cy="5040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97073" y="411510"/>
            <a:ext cx="7399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de-DE" alt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Wir betreiben Abwasserbehandlung und Gewässerschutz</a:t>
            </a:r>
            <a:endParaRPr lang="de-DE" altLang="de-DE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1520" y="1491630"/>
            <a:ext cx="8640960" cy="216024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51520" y="1491279"/>
            <a:ext cx="8712968" cy="2139047"/>
          </a:xfrm>
        </p:spPr>
        <p:txBody>
          <a:bodyPr wrap="square">
            <a:spAutoFit/>
          </a:bodyPr>
          <a:lstStyle/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Reinigung von </a:t>
            </a:r>
            <a:r>
              <a:rPr lang="de-DE" altLang="de-DE" sz="1800" dirty="0" smtClean="0">
                <a:sym typeface="Wingdings" pitchFamily="2" charset="2"/>
              </a:rPr>
              <a:t>19,3 Mio. m³</a:t>
            </a:r>
            <a:r>
              <a:rPr lang="de-DE" altLang="de-DE" sz="1800" dirty="0" smtClean="0"/>
              <a:t> Abwasser im Jahr. Das entspricht rund 130 Mio. Badewannen 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Energiegewinnung aus </a:t>
            </a:r>
            <a:r>
              <a:rPr lang="de-DE" altLang="de-DE" sz="1800" dirty="0" err="1" smtClean="0"/>
              <a:t>Klärgas</a:t>
            </a:r>
            <a:r>
              <a:rPr lang="de-DE" altLang="de-DE" sz="1800" dirty="0" smtClean="0"/>
              <a:t>: Produktion von 10 Mio. kWh Strom pro Jahr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Schlammbehandlung und Erzeugung von 25.000 t Klärschlamm für die </a:t>
            </a:r>
            <a:br>
              <a:rPr lang="de-DE" altLang="de-DE" sz="1800" dirty="0" smtClean="0"/>
            </a:br>
            <a:r>
              <a:rPr lang="de-DE" altLang="de-DE" sz="1800" dirty="0" smtClean="0"/>
              <a:t>thermische Verwertung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>
                <a:sym typeface="Wingdings" pitchFamily="2" charset="2"/>
              </a:rPr>
              <a:t>Betrieb von 2 Klärwerken (Zentralklärwerk und </a:t>
            </a:r>
            <a:r>
              <a:rPr lang="de-DE" altLang="de-DE" sz="1800" dirty="0" err="1" smtClean="0">
                <a:sym typeface="Wingdings" pitchFamily="2" charset="2"/>
              </a:rPr>
              <a:t>Priwall</a:t>
            </a:r>
            <a:r>
              <a:rPr lang="de-DE" altLang="de-DE" sz="1800" dirty="0" smtClean="0">
                <a:sym typeface="Wingdings" pitchFamily="2" charset="2"/>
              </a:rPr>
              <a:t>)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>
                <a:sym typeface="Wingdings" pitchFamily="2" charset="2"/>
              </a:rPr>
              <a:t>Kanalnetzbetrieb mit 1.035 km Kanalsystem und 77 Pumpwerken)</a:t>
            </a:r>
            <a:endParaRPr lang="de-DE" altLang="de-DE" sz="1800" dirty="0">
              <a:sym typeface="Wingdings" pitchFamily="2" charset="2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75"/>
            <a:ext cx="914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939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75"/>
            <a:ext cx="914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37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75"/>
            <a:ext cx="914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50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75"/>
            <a:ext cx="914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399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0" y="339502"/>
            <a:ext cx="9144000" cy="5040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97073" y="411510"/>
            <a:ext cx="7399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de-DE" alt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Wir kümmern uns um Abfallverwertung und Abfallentsorgung</a:t>
            </a:r>
            <a:endParaRPr lang="de-DE" altLang="de-DE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1520" y="1131941"/>
            <a:ext cx="7776864" cy="36004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51520" y="1131590"/>
            <a:ext cx="6912768" cy="369332"/>
          </a:xfrm>
        </p:spPr>
        <p:txBody>
          <a:bodyPr wrap="square">
            <a:spAutoFit/>
          </a:bodyPr>
          <a:lstStyle/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Abfall ist ein wertvoller Energie- und Rohstofflieferant </a:t>
            </a:r>
            <a:endParaRPr lang="de-DE" altLang="de-DE" sz="1800" dirty="0">
              <a:sym typeface="Wingdings" pitchFamily="2" charset="2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75"/>
            <a:ext cx="914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27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0" y="339502"/>
            <a:ext cx="9144000" cy="5040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97073" y="411510"/>
            <a:ext cx="7399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de-DE" alt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Die Mechanisch-biologische Abfallbehandlungsanlage (MBA)</a:t>
            </a:r>
            <a:endParaRPr lang="de-DE" altLang="de-DE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51520" y="1131941"/>
            <a:ext cx="8136904" cy="143981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251520" y="1131590"/>
            <a:ext cx="7704856" cy="1354217"/>
          </a:xfrm>
        </p:spPr>
        <p:txBody>
          <a:bodyPr wrap="square">
            <a:spAutoFit/>
          </a:bodyPr>
          <a:lstStyle/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/>
              <a:t>Bioenergiekraftwerk und Herzstück des Abfallwirtschaftszentrums Lübeck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>
                <a:sym typeface="Wingdings" pitchFamily="2" charset="2"/>
              </a:rPr>
              <a:t>Behandlung von 100.000 t Abfällen pro Jahr</a:t>
            </a:r>
          </a:p>
          <a:p>
            <a:pPr marL="179388" indent="-179388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Calibri" panose="020F0502020204030204" pitchFamily="34" charset="0"/>
              <a:buChar char="I"/>
            </a:pPr>
            <a:r>
              <a:rPr lang="de-DE" altLang="de-DE" sz="1800" dirty="0" smtClean="0">
                <a:sym typeface="Wingdings" pitchFamily="2" charset="2"/>
              </a:rPr>
              <a:t>Erzeugung von 6,4 Mio. m³ Biogas </a:t>
            </a:r>
            <a:r>
              <a:rPr lang="de-DE" altLang="de-DE" sz="1800" dirty="0" smtClean="0">
                <a:sym typeface="Wingdings 3" panose="05040102010807070707" pitchFamily="18" charset="2"/>
              </a:rPr>
              <a:t></a:t>
            </a:r>
            <a:r>
              <a:rPr lang="de-DE" altLang="de-DE" sz="1800" dirty="0" smtClean="0">
                <a:sym typeface="Wingdings" pitchFamily="2" charset="2"/>
              </a:rPr>
              <a:t> 11,4 Mio. kWh Strom und 10,7 Mio. kWh Wärme pro Jahr durch den Betrieb eines eigenen Blockheizkraftwerkes (BHKW)</a:t>
            </a:r>
            <a:endParaRPr lang="de-DE" altLang="de-DE" sz="1800" dirty="0">
              <a:sym typeface="Wingdings" pitchFamily="2" charset="2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75"/>
            <a:ext cx="914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00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 uiExpand="1" build="p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584</Words>
  <Application>Microsoft Office PowerPoint</Application>
  <PresentationFormat>Bildschirmpräsentation (16:9)</PresentationFormat>
  <Paragraphs>79</Paragraphs>
  <Slides>22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Arial</vt:lpstr>
      <vt:lpstr>Calibri</vt:lpstr>
      <vt:lpstr>Wingdings</vt:lpstr>
      <vt:lpstr>Wingdings 3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Wetter, Mirko</dc:creator>
  <cp:lastModifiedBy>Mucha, Mathias</cp:lastModifiedBy>
  <cp:revision>74</cp:revision>
  <cp:lastPrinted>2024-03-05T11:34:48Z</cp:lastPrinted>
  <dcterms:created xsi:type="dcterms:W3CDTF">2019-03-07T09:12:32Z</dcterms:created>
  <dcterms:modified xsi:type="dcterms:W3CDTF">2024-03-12T16:28:03Z</dcterms:modified>
</cp:coreProperties>
</file>