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440" r:id="rId2"/>
    <p:sldId id="441" r:id="rId3"/>
    <p:sldId id="485" r:id="rId4"/>
    <p:sldId id="486" r:id="rId5"/>
    <p:sldId id="489" r:id="rId6"/>
    <p:sldId id="464" r:id="rId7"/>
    <p:sldId id="442" r:id="rId8"/>
    <p:sldId id="443" r:id="rId9"/>
    <p:sldId id="476" r:id="rId10"/>
    <p:sldId id="471" r:id="rId11"/>
    <p:sldId id="475" r:id="rId12"/>
    <p:sldId id="473" r:id="rId13"/>
    <p:sldId id="474" r:id="rId14"/>
    <p:sldId id="477" r:id="rId15"/>
    <p:sldId id="480" r:id="rId16"/>
    <p:sldId id="481" r:id="rId17"/>
    <p:sldId id="463" r:id="rId18"/>
    <p:sldId id="446" r:id="rId19"/>
    <p:sldId id="451" r:id="rId20"/>
    <p:sldId id="453" r:id="rId21"/>
    <p:sldId id="454" r:id="rId22"/>
    <p:sldId id="457" r:id="rId23"/>
    <p:sldId id="458" r:id="rId24"/>
    <p:sldId id="459" r:id="rId25"/>
    <p:sldId id="470" r:id="rId26"/>
    <p:sldId id="461" r:id="rId27"/>
    <p:sldId id="462" r:id="rId28"/>
    <p:sldId id="330" r:id="rId29"/>
  </p:sldIdLst>
  <p:sldSz cx="12192000" cy="6858000"/>
  <p:notesSz cx="6858000" cy="9144000"/>
  <p:custDataLst>
    <p:tags r:id="rId31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22" userDrawn="1">
          <p15:clr>
            <a:srgbClr val="A4A3A4"/>
          </p15:clr>
        </p15:guide>
        <p15:guide id="2" pos="3772" userDrawn="1">
          <p15:clr>
            <a:srgbClr val="A4A3A4"/>
          </p15:clr>
        </p15:guide>
        <p15:guide id="3" pos="3908" userDrawn="1">
          <p15:clr>
            <a:srgbClr val="A4A3A4"/>
          </p15:clr>
        </p15:guide>
        <p15:guide id="4" pos="189" userDrawn="1">
          <p15:clr>
            <a:srgbClr val="A4A3A4"/>
          </p15:clr>
        </p15:guide>
        <p15:guide id="5" orient="horz" pos="3906" userDrawn="1">
          <p15:clr>
            <a:srgbClr val="A4A3A4"/>
          </p15:clr>
        </p15:guide>
        <p15:guide id="6" pos="7469" userDrawn="1">
          <p15:clr>
            <a:srgbClr val="A4A3A4"/>
          </p15:clr>
        </p15:guide>
        <p15:guide id="7" orient="horz" pos="161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itt Eggers" initials="BE" lastIdx="1" clrIdx="0">
    <p:extLst>
      <p:ext uri="{19B8F6BF-5375-455C-9EA6-DF929625EA0E}">
        <p15:presenceInfo xmlns:p15="http://schemas.microsoft.com/office/powerpoint/2012/main" userId="94a3d573276201dc" providerId="Windows Live"/>
      </p:ext>
    </p:extLst>
  </p:cmAuthor>
  <p:cmAuthor id="2" name="Marco Wieland" initials="MW" lastIdx="13" clrIdx="1">
    <p:extLst>
      <p:ext uri="{19B8F6BF-5375-455C-9EA6-DF929625EA0E}">
        <p15:presenceInfo xmlns:p15="http://schemas.microsoft.com/office/powerpoint/2012/main" userId="6b47f82cac9b467f" providerId="Windows Live"/>
      </p:ext>
    </p:extLst>
  </p:cmAuthor>
  <p:cmAuthor id="3" name="Sina Timea Ritter" initials="STR" lastIdx="5" clrIdx="2">
    <p:extLst>
      <p:ext uri="{19B8F6BF-5375-455C-9EA6-DF929625EA0E}">
        <p15:presenceInfo xmlns:p15="http://schemas.microsoft.com/office/powerpoint/2012/main" userId="S-1-5-21-1425368912-1469441512-3575035195-1318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897" autoAdjust="0"/>
    <p:restoredTop sz="94343" autoAdjust="0"/>
  </p:normalViewPr>
  <p:slideViewPr>
    <p:cSldViewPr showGuides="1">
      <p:cViewPr varScale="1">
        <p:scale>
          <a:sx n="82" d="100"/>
          <a:sy n="82" d="100"/>
        </p:scale>
        <p:origin x="82" y="288"/>
      </p:cViewPr>
      <p:guideLst>
        <p:guide orient="horz" pos="822"/>
        <p:guide pos="3772"/>
        <p:guide pos="3908"/>
        <p:guide pos="189"/>
        <p:guide orient="horz" pos="3906"/>
        <p:guide pos="7469"/>
        <p:guide orient="horz" pos="1616"/>
      </p:guideLst>
    </p:cSldViewPr>
  </p:slideViewPr>
  <p:outlineViewPr>
    <p:cViewPr>
      <p:scale>
        <a:sx n="33" d="100"/>
        <a:sy n="33" d="100"/>
      </p:scale>
      <p:origin x="0" y="-4608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9" d="100"/>
          <a:sy n="89" d="100"/>
        </p:scale>
        <p:origin x="3788" y="48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FB0605-2910-4820-B2CA-A43388767059}" type="datetimeFigureOut">
              <a:rPr lang="de-DE" smtClean="0"/>
              <a:t>12.03.2024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09D825-DB90-4806-B03B-9E84F568A36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0772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de-DE" dirty="0"/>
              <a:t>Zuläufe (rot)</a:t>
            </a:r>
          </a:p>
          <a:p>
            <a:pPr>
              <a:buFontTx/>
              <a:buChar char="-"/>
            </a:pPr>
            <a:endParaRPr lang="de-DE" dirty="0"/>
          </a:p>
          <a:p>
            <a:pPr>
              <a:buFontTx/>
              <a:buNone/>
            </a:pPr>
            <a:r>
              <a:rPr lang="de-DE" baseline="0" dirty="0"/>
              <a:t>   - Nord (1/3 der Zulaufmenge)</a:t>
            </a:r>
          </a:p>
          <a:p>
            <a:pPr>
              <a:buFontTx/>
              <a:buNone/>
            </a:pPr>
            <a:r>
              <a:rPr lang="de-DE" baseline="0" dirty="0"/>
              <a:t>       - Innenstadt (</a:t>
            </a:r>
            <a:r>
              <a:rPr lang="de-DE" baseline="0" dirty="0" err="1"/>
              <a:t>Mischsielgebiet</a:t>
            </a:r>
            <a:r>
              <a:rPr lang="de-DE" baseline="0" dirty="0"/>
              <a:t>)</a:t>
            </a:r>
          </a:p>
          <a:p>
            <a:pPr>
              <a:buFontTx/>
              <a:buNone/>
            </a:pPr>
            <a:r>
              <a:rPr lang="de-DE" baseline="0" dirty="0"/>
              <a:t>       - Raum </a:t>
            </a:r>
            <a:r>
              <a:rPr lang="de-DE" baseline="0" dirty="0" err="1"/>
              <a:t>Stellingen</a:t>
            </a:r>
            <a:r>
              <a:rPr lang="de-DE" baseline="0" dirty="0"/>
              <a:t> (Trennsystem)/Altona (</a:t>
            </a:r>
            <a:r>
              <a:rPr lang="de-DE" baseline="0" dirty="0" err="1"/>
              <a:t>Mischsielsystem</a:t>
            </a:r>
            <a:r>
              <a:rPr lang="de-DE" baseline="0" dirty="0"/>
              <a:t>)</a:t>
            </a:r>
            <a:r>
              <a:rPr lang="de-DE" dirty="0"/>
              <a:t> </a:t>
            </a:r>
            <a:endParaRPr lang="de-DE" baseline="0" dirty="0"/>
          </a:p>
          <a:p>
            <a:pPr>
              <a:buFontTx/>
              <a:buNone/>
            </a:pPr>
            <a:endParaRPr lang="de-DE" baseline="0" dirty="0"/>
          </a:p>
          <a:p>
            <a:pPr>
              <a:buFontTx/>
              <a:buNone/>
            </a:pPr>
            <a:r>
              <a:rPr lang="de-DE" baseline="0" dirty="0"/>
              <a:t>   - Süd (2/3 der Zulaufmenge)</a:t>
            </a:r>
          </a:p>
          <a:p>
            <a:pPr>
              <a:buFontTx/>
              <a:buNone/>
            </a:pPr>
            <a:r>
              <a:rPr lang="de-DE" baseline="0" dirty="0"/>
              <a:t>       - östliches Hamburg, Bergedorf und Harburg</a:t>
            </a:r>
          </a:p>
          <a:p>
            <a:pPr>
              <a:buFontTx/>
              <a:buNone/>
            </a:pPr>
            <a:r>
              <a:rPr lang="de-DE" baseline="0" dirty="0"/>
              <a:t>       - Buxtehude und </a:t>
            </a:r>
            <a:r>
              <a:rPr lang="de-DE" baseline="0" dirty="0" err="1"/>
              <a:t>Neuwulmstorf</a:t>
            </a:r>
            <a:r>
              <a:rPr lang="de-DE" baseline="0" dirty="0"/>
              <a:t> (Trennsystem)</a:t>
            </a:r>
          </a:p>
          <a:p>
            <a:pPr>
              <a:buFontTx/>
              <a:buNone/>
            </a:pPr>
            <a:endParaRPr lang="de-DE" dirty="0"/>
          </a:p>
          <a:p>
            <a:pPr>
              <a:buFontTx/>
              <a:buChar char="-"/>
            </a:pPr>
            <a:r>
              <a:rPr lang="de-DE" baseline="0" dirty="0"/>
              <a:t> Düker </a:t>
            </a:r>
            <a:r>
              <a:rPr lang="de-DE" baseline="0" dirty="0" err="1"/>
              <a:t>Dradenau</a:t>
            </a:r>
            <a:r>
              <a:rPr lang="de-DE" baseline="0" dirty="0"/>
              <a:t> (violett)</a:t>
            </a:r>
          </a:p>
          <a:p>
            <a:pPr>
              <a:buFontTx/>
              <a:buNone/>
            </a:pPr>
            <a:r>
              <a:rPr lang="de-DE" baseline="0" dirty="0"/>
              <a:t>   - 2,2 km lang</a:t>
            </a:r>
          </a:p>
          <a:p>
            <a:pPr>
              <a:buFontTx/>
              <a:buNone/>
            </a:pPr>
            <a:r>
              <a:rPr lang="de-DE" baseline="0" dirty="0"/>
              <a:t>   - 60 – 80 m tief</a:t>
            </a:r>
          </a:p>
          <a:p>
            <a:pPr>
              <a:buFontTx/>
              <a:buNone/>
            </a:pPr>
            <a:endParaRPr lang="de-DE" baseline="0" dirty="0"/>
          </a:p>
          <a:p>
            <a:pPr>
              <a:buFontTx/>
              <a:buChar char="-"/>
            </a:pPr>
            <a:r>
              <a:rPr lang="de-DE" dirty="0"/>
              <a:t> Ablauf (blau)</a:t>
            </a:r>
          </a:p>
          <a:p>
            <a:pPr>
              <a:buFontTx/>
              <a:buChar char="-"/>
            </a:pPr>
            <a:r>
              <a:rPr lang="de-DE" dirty="0"/>
              <a:t> ca. 1,5 km</a:t>
            </a:r>
            <a:endParaRPr lang="de-DE" baseline="0" dirty="0"/>
          </a:p>
          <a:p>
            <a:pPr>
              <a:buFontTx/>
              <a:buNone/>
            </a:pPr>
            <a:endParaRPr lang="de-DE" baseline="0" dirty="0"/>
          </a:p>
          <a:p>
            <a:pPr>
              <a:buFontTx/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A20AAB-B7D9-4111-A40D-939FDA9CC948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789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de-DE" altLang="en-US" dirty="0"/>
              <a:t>Hier an dieser Stelle stehen die internen Notizen der Vortragenden, die beim Ausdruck mit der Option „Notizseiten“ mit ausgegeben werden. </a:t>
            </a:r>
          </a:p>
          <a:p>
            <a:pPr eaLnBrk="1" hangingPunct="1"/>
            <a:r>
              <a:rPr lang="de-DE" altLang="en-US" dirty="0"/>
              <a:t>Der Text ist in der Mastervorlage (Notizenmaster) formatiert als Arial mit der Schriftgröße 12.</a:t>
            </a:r>
          </a:p>
          <a:p>
            <a:pPr eaLnBrk="1" hangingPunct="1"/>
            <a:r>
              <a:rPr lang="de-DE" altLang="en-US" dirty="0"/>
              <a:t>Es gibt zwei Einrückungsebenen</a:t>
            </a:r>
          </a:p>
          <a:p>
            <a:pPr lvl="1" eaLnBrk="1" hangingPunct="1"/>
            <a:r>
              <a:rPr lang="de-DE" altLang="en-US" dirty="0"/>
              <a:t>Ebene 2 ist identisch zur Ebene 1 formatiert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C45D75-7D2A-41EB-85E0-B859DF976C06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3555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altLang="de-DE">
                <a:latin typeface="Arial" panose="020B0604020202020204" pitchFamily="34" charset="0"/>
              </a:rPr>
              <a:t>TODO: Anlagenfoto einfügen</a:t>
            </a:r>
          </a:p>
        </p:txBody>
      </p:sp>
      <p:sp>
        <p:nvSpPr>
          <p:cNvPr id="31748" name="Kopfzeilenplatzhalter 3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6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56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56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56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56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/>
              <a:t>DWA Abteilung Bildung und Internationale Zusammenarbeit</a:t>
            </a:r>
          </a:p>
        </p:txBody>
      </p:sp>
      <p:sp>
        <p:nvSpPr>
          <p:cNvPr id="31749" name="Fußzeilenplatzhalter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6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56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56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56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56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/>
              <a:t>© DWA: Kursmaterialien dienen ausschließlich zur Schulung und Unterweisung</a:t>
            </a:r>
          </a:p>
        </p:txBody>
      </p:sp>
      <p:sp>
        <p:nvSpPr>
          <p:cNvPr id="31750" name="Foliennummernplatzhalter 5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6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56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56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56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56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/>
              <a:t>- </a:t>
            </a:r>
            <a:fld id="{9294E3E9-0961-4C3A-97E6-F5D8EDE70129}" type="slidenum">
              <a:rPr lang="de-DE" altLang="de-DE"/>
              <a:pPr eaLnBrk="1" hangingPunct="1"/>
              <a:t>9</a:t>
            </a:fld>
            <a:r>
              <a:rPr lang="de-DE" altLang="de-DE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10266346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C45D75-7D2A-41EB-85E0-B859DF976C06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70919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C45D75-7D2A-41EB-85E0-B859DF976C06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46887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C45D75-7D2A-41EB-85E0-B859DF976C06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6181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2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.bin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.bin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2.xml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3.xml"/><Relationship Id="rId5" Type="http://schemas.openxmlformats.org/officeDocument/2006/relationships/image" Target="../media/image3.emf"/><Relationship Id="rId4" Type="http://schemas.openxmlformats.org/officeDocument/2006/relationships/image" Target="../media/image1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4.xml"/><Relationship Id="rId4" Type="http://schemas.openxmlformats.org/officeDocument/2006/relationships/image" Target="../media/image1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5.xml"/><Relationship Id="rId4" Type="http://schemas.openxmlformats.org/officeDocument/2006/relationships/image" Target="../media/image1.emf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2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2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2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8.bin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9.bin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2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(He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B9DC52F4-D8FD-4885-9EE2-8A9C73011C9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7433670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4" imgH="345" progId="TCLayout.ActiveDocument.1">
                  <p:embed/>
                </p:oleObj>
              </mc:Choice>
              <mc:Fallback>
                <p:oleObj name="think-cell Slide" r:id="rId4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>
            <a:extLst>
              <a:ext uri="{FF2B5EF4-FFF2-40B4-BE49-F238E27FC236}">
                <a16:creationId xmlns:a16="http://schemas.microsoft.com/office/drawing/2014/main" id="{D53FE722-77B8-4813-BCB6-9A8BB4BE398C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32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3" name="Bildplatzhalter 22">
            <a:extLst>
              <a:ext uri="{FF2B5EF4-FFF2-40B4-BE49-F238E27FC236}">
                <a16:creationId xmlns:a16="http://schemas.microsoft.com/office/drawing/2014/main" id="{D039E866-EC45-49B8-BAE7-07A14BB33BC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169863" y="169863"/>
            <a:ext cx="11852275" cy="6518275"/>
          </a:xfrm>
          <a:solidFill>
            <a:schemeClr val="accent2"/>
          </a:solidFill>
        </p:spPr>
        <p:txBody>
          <a:bodyPr/>
          <a:lstStyle>
            <a:lvl1pPr>
              <a:spcBef>
                <a:spcPts val="0"/>
              </a:spcBef>
              <a:defRPr sz="14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30" name="Textplatzhalter 29">
            <a:extLst>
              <a:ext uri="{FF2B5EF4-FFF2-40B4-BE49-F238E27FC236}">
                <a16:creationId xmlns:a16="http://schemas.microsoft.com/office/drawing/2014/main" id="{958002A6-FAFD-4F4D-A260-06110C0757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0" y="3940005"/>
            <a:ext cx="5987988" cy="1142571"/>
          </a:xfrm>
          <a:custGeom>
            <a:avLst/>
            <a:gdLst>
              <a:gd name="connsiteX0" fmla="*/ 0 w 5987988"/>
              <a:gd name="connsiteY0" fmla="*/ 0 h 1142571"/>
              <a:gd name="connsiteX1" fmla="*/ 169200 w 5987988"/>
              <a:gd name="connsiteY1" fmla="*/ 0 h 1142571"/>
              <a:gd name="connsiteX2" fmla="*/ 169200 w 5987988"/>
              <a:gd name="connsiteY2" fmla="*/ 1 h 1142571"/>
              <a:gd name="connsiteX3" fmla="*/ 5987988 w 5987988"/>
              <a:gd name="connsiteY3" fmla="*/ 1 h 1142571"/>
              <a:gd name="connsiteX4" fmla="*/ 5987988 w 5987988"/>
              <a:gd name="connsiteY4" fmla="*/ 169201 h 1142571"/>
              <a:gd name="connsiteX5" fmla="*/ 169200 w 5987988"/>
              <a:gd name="connsiteY5" fmla="*/ 169201 h 1142571"/>
              <a:gd name="connsiteX6" fmla="*/ 169200 w 5987988"/>
              <a:gd name="connsiteY6" fmla="*/ 1142571 h 1142571"/>
              <a:gd name="connsiteX7" fmla="*/ 0 w 5987988"/>
              <a:gd name="connsiteY7" fmla="*/ 1142571 h 1142571"/>
              <a:gd name="connsiteX0" fmla="*/ 0 w 5987988"/>
              <a:gd name="connsiteY0" fmla="*/ 0 h 1142571"/>
              <a:gd name="connsiteX1" fmla="*/ 169200 w 5987988"/>
              <a:gd name="connsiteY1" fmla="*/ 0 h 1142571"/>
              <a:gd name="connsiteX2" fmla="*/ 5987988 w 5987988"/>
              <a:gd name="connsiteY2" fmla="*/ 1 h 1142571"/>
              <a:gd name="connsiteX3" fmla="*/ 5987988 w 5987988"/>
              <a:gd name="connsiteY3" fmla="*/ 169201 h 1142571"/>
              <a:gd name="connsiteX4" fmla="*/ 169200 w 5987988"/>
              <a:gd name="connsiteY4" fmla="*/ 169201 h 1142571"/>
              <a:gd name="connsiteX5" fmla="*/ 169200 w 5987988"/>
              <a:gd name="connsiteY5" fmla="*/ 1142571 h 1142571"/>
              <a:gd name="connsiteX6" fmla="*/ 0 w 5987988"/>
              <a:gd name="connsiteY6" fmla="*/ 1142571 h 1142571"/>
              <a:gd name="connsiteX7" fmla="*/ 0 w 5987988"/>
              <a:gd name="connsiteY7" fmla="*/ 0 h 1142571"/>
              <a:gd name="connsiteX0" fmla="*/ 0 w 5987988"/>
              <a:gd name="connsiteY0" fmla="*/ 0 h 1142571"/>
              <a:gd name="connsiteX1" fmla="*/ 5987988 w 5987988"/>
              <a:gd name="connsiteY1" fmla="*/ 1 h 1142571"/>
              <a:gd name="connsiteX2" fmla="*/ 5987988 w 5987988"/>
              <a:gd name="connsiteY2" fmla="*/ 169201 h 1142571"/>
              <a:gd name="connsiteX3" fmla="*/ 169200 w 5987988"/>
              <a:gd name="connsiteY3" fmla="*/ 169201 h 1142571"/>
              <a:gd name="connsiteX4" fmla="*/ 169200 w 5987988"/>
              <a:gd name="connsiteY4" fmla="*/ 1142571 h 1142571"/>
              <a:gd name="connsiteX5" fmla="*/ 0 w 5987988"/>
              <a:gd name="connsiteY5" fmla="*/ 1142571 h 1142571"/>
              <a:gd name="connsiteX6" fmla="*/ 0 w 5987988"/>
              <a:gd name="connsiteY6" fmla="*/ 0 h 114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87988" h="1142571">
                <a:moveTo>
                  <a:pt x="0" y="0"/>
                </a:moveTo>
                <a:lnTo>
                  <a:pt x="5987988" y="1"/>
                </a:lnTo>
                <a:lnTo>
                  <a:pt x="5987988" y="169201"/>
                </a:lnTo>
                <a:lnTo>
                  <a:pt x="169200" y="169201"/>
                </a:lnTo>
                <a:lnTo>
                  <a:pt x="169200" y="1142571"/>
                </a:lnTo>
                <a:lnTo>
                  <a:pt x="0" y="1142571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88000">
                <a:schemeClr val="tx2">
                  <a:alpha val="0"/>
                </a:schemeClr>
              </a:gs>
              <a:gs pos="65000">
                <a:schemeClr val="tx2"/>
              </a:gs>
            </a:gsLst>
            <a:lin ang="0" scaled="0"/>
          </a:gradFill>
        </p:spPr>
        <p:txBody>
          <a:bodyPr wrap="square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 b="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 b="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" b="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" b="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" b="0">
                <a:noFill/>
              </a:defRPr>
            </a:lvl5pPr>
          </a:lstStyle>
          <a:p>
            <a:pPr lvl="0"/>
            <a:r>
              <a:rPr lang="de-DE" dirty="0"/>
              <a:t>x</a:t>
            </a:r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2B6A0765-C332-4BD0-96C1-F7FFF65230E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9925050" y="433388"/>
            <a:ext cx="1752600" cy="515938"/>
          </a:xfrm>
          <a:prstGeom prst="rect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 b="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 b="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" b="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" b="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" b="0">
                <a:noFill/>
              </a:defRPr>
            </a:lvl5pPr>
          </a:lstStyle>
          <a:p>
            <a:pPr lvl="0"/>
            <a:r>
              <a:rPr lang="de-DE" dirty="0"/>
              <a:t>x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1D2C7B4-6FBC-486A-B821-764705F4C4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69200" y="4109203"/>
            <a:ext cx="6862904" cy="2091571"/>
          </a:xfr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  <a:gs pos="85000">
                <a:schemeClr val="bg1"/>
              </a:gs>
            </a:gsLst>
            <a:lin ang="0" scaled="0"/>
          </a:gradFill>
        </p:spPr>
        <p:txBody>
          <a:bodyPr lIns="169200" tIns="0" rIns="0" bIns="1026000" anchor="b"/>
          <a:lstStyle>
            <a:lvl1pPr>
              <a:defRPr sz="3200" cap="all" baseline="0"/>
            </a:lvl1pPr>
          </a:lstStyle>
          <a:p>
            <a:r>
              <a:rPr lang="de-DE" dirty="0"/>
              <a:t>Titel durch Klicken bearbeiten</a:t>
            </a:r>
          </a:p>
        </p:txBody>
      </p:sp>
      <p:sp>
        <p:nvSpPr>
          <p:cNvPr id="17" name="Textplatzhalter 15">
            <a:extLst>
              <a:ext uri="{FF2B5EF4-FFF2-40B4-BE49-F238E27FC236}">
                <a16:creationId xmlns:a16="http://schemas.microsoft.com/office/drawing/2014/main" id="{672D053A-3755-4E47-9512-657B61AFD8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338401" y="5219563"/>
            <a:ext cx="6336000" cy="234744"/>
          </a:xfrm>
        </p:spPr>
        <p:txBody>
          <a:bodyPr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3pPr>
            <a:lvl4pPr marL="0" indent="0">
              <a:lnSpc>
                <a:spcPct val="12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Untertitel durch Klicken bearbeiten</a:t>
            </a:r>
          </a:p>
        </p:txBody>
      </p:sp>
      <p:sp>
        <p:nvSpPr>
          <p:cNvPr id="19" name="Textplatzhalter 15">
            <a:extLst>
              <a:ext uri="{FF2B5EF4-FFF2-40B4-BE49-F238E27FC236}">
                <a16:creationId xmlns:a16="http://schemas.microsoft.com/office/drawing/2014/main" id="{E1B8F42D-3287-4044-A1A6-C0616D8A62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338401" y="5845822"/>
            <a:ext cx="6336000" cy="201274"/>
          </a:xfrm>
        </p:spPr>
        <p:txBody>
          <a:bodyPr anchor="b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3pPr>
            <a:lvl4pPr marL="0" indent="0">
              <a:lnSpc>
                <a:spcPct val="12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Name  |  TT.MM.JJJJ</a:t>
            </a:r>
          </a:p>
        </p:txBody>
      </p:sp>
    </p:spTree>
    <p:extLst>
      <p:ext uri="{BB962C8B-B14F-4D97-AF65-F5344CB8AC3E}">
        <p14:creationId xmlns:p14="http://schemas.microsoft.com/office/powerpoint/2010/main" val="105369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ennfolie Rot (Dunk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kt 13" hidden="1">
            <a:extLst>
              <a:ext uri="{FF2B5EF4-FFF2-40B4-BE49-F238E27FC236}">
                <a16:creationId xmlns:a16="http://schemas.microsoft.com/office/drawing/2014/main" id="{B3000826-4450-4051-B359-C24EC9C95F2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4770955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4" imgH="345" progId="TCLayout.ActiveDocument.1">
                  <p:embed/>
                </p:oleObj>
              </mc:Choice>
              <mc:Fallback>
                <p:oleObj name="think-cell Slide" r:id="rId4" imgW="344" imgH="345" progId="TCLayout.ActiveDocument.1">
                  <p:embed/>
                  <p:pic>
                    <p:nvPicPr>
                      <p:cNvPr id="14" name="Objekt 13" hidden="1">
                        <a:extLst>
                          <a:ext uri="{FF2B5EF4-FFF2-40B4-BE49-F238E27FC236}">
                            <a16:creationId xmlns:a16="http://schemas.microsoft.com/office/drawing/2014/main" id="{B3000826-4450-4051-B359-C24EC9C95F2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hteck 12" hidden="1">
            <a:extLst>
              <a:ext uri="{FF2B5EF4-FFF2-40B4-BE49-F238E27FC236}">
                <a16:creationId xmlns:a16="http://schemas.microsoft.com/office/drawing/2014/main" id="{0636F650-58F2-4143-B574-061560E3642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32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1" name="Bildplatzhalter 22">
            <a:extLst>
              <a:ext uri="{FF2B5EF4-FFF2-40B4-BE49-F238E27FC236}">
                <a16:creationId xmlns:a16="http://schemas.microsoft.com/office/drawing/2014/main" id="{2FE660F0-0F20-4480-BF8B-03817A10F07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169863" y="169863"/>
            <a:ext cx="11852275" cy="6518275"/>
          </a:xfrm>
          <a:solidFill>
            <a:schemeClr val="accent3"/>
          </a:solidFill>
        </p:spPr>
        <p:txBody>
          <a:bodyPr/>
          <a:lstStyle>
            <a:lvl1pPr>
              <a:spcBef>
                <a:spcPts val="0"/>
              </a:spcBef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38974986-8497-4986-B6EC-BD1D497DD0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0" y="1304764"/>
            <a:ext cx="6203950" cy="1154088"/>
          </a:xfrm>
          <a:custGeom>
            <a:avLst/>
            <a:gdLst>
              <a:gd name="connsiteX0" fmla="*/ 0 w 6203950"/>
              <a:gd name="connsiteY0" fmla="*/ 0 h 1154088"/>
              <a:gd name="connsiteX1" fmla="*/ 155340 w 6203950"/>
              <a:gd name="connsiteY1" fmla="*/ 0 h 1154088"/>
              <a:gd name="connsiteX2" fmla="*/ 169200 w 6203950"/>
              <a:gd name="connsiteY2" fmla="*/ 0 h 1154088"/>
              <a:gd name="connsiteX3" fmla="*/ 6203950 w 6203950"/>
              <a:gd name="connsiteY3" fmla="*/ 0 h 1154088"/>
              <a:gd name="connsiteX4" fmla="*/ 6203950 w 6203950"/>
              <a:gd name="connsiteY4" fmla="*/ 169200 h 1154088"/>
              <a:gd name="connsiteX5" fmla="*/ 169200 w 6203950"/>
              <a:gd name="connsiteY5" fmla="*/ 169200 h 1154088"/>
              <a:gd name="connsiteX6" fmla="*/ 169200 w 6203950"/>
              <a:gd name="connsiteY6" fmla="*/ 1126800 h 1154088"/>
              <a:gd name="connsiteX7" fmla="*/ 169200 w 6203950"/>
              <a:gd name="connsiteY7" fmla="*/ 1154088 h 1154088"/>
              <a:gd name="connsiteX8" fmla="*/ 0 w 6203950"/>
              <a:gd name="connsiteY8" fmla="*/ 1154088 h 1154088"/>
              <a:gd name="connsiteX9" fmla="*/ 0 w 6203950"/>
              <a:gd name="connsiteY9" fmla="*/ 1126800 h 1154088"/>
              <a:gd name="connsiteX10" fmla="*/ 0 w 6203950"/>
              <a:gd name="connsiteY10" fmla="*/ 85886 h 1154088"/>
              <a:gd name="connsiteX0" fmla="*/ 0 w 6203950"/>
              <a:gd name="connsiteY0" fmla="*/ 0 h 1154088"/>
              <a:gd name="connsiteX1" fmla="*/ 155340 w 6203950"/>
              <a:gd name="connsiteY1" fmla="*/ 0 h 1154088"/>
              <a:gd name="connsiteX2" fmla="*/ 169200 w 6203950"/>
              <a:gd name="connsiteY2" fmla="*/ 0 h 1154088"/>
              <a:gd name="connsiteX3" fmla="*/ 6203950 w 6203950"/>
              <a:gd name="connsiteY3" fmla="*/ 0 h 1154088"/>
              <a:gd name="connsiteX4" fmla="*/ 6203950 w 6203950"/>
              <a:gd name="connsiteY4" fmla="*/ 169200 h 1154088"/>
              <a:gd name="connsiteX5" fmla="*/ 169200 w 6203950"/>
              <a:gd name="connsiteY5" fmla="*/ 169200 h 1154088"/>
              <a:gd name="connsiteX6" fmla="*/ 169200 w 6203950"/>
              <a:gd name="connsiteY6" fmla="*/ 1126800 h 1154088"/>
              <a:gd name="connsiteX7" fmla="*/ 169200 w 6203950"/>
              <a:gd name="connsiteY7" fmla="*/ 1154088 h 1154088"/>
              <a:gd name="connsiteX8" fmla="*/ 0 w 6203950"/>
              <a:gd name="connsiteY8" fmla="*/ 1154088 h 1154088"/>
              <a:gd name="connsiteX9" fmla="*/ 0 w 6203950"/>
              <a:gd name="connsiteY9" fmla="*/ 85886 h 1154088"/>
              <a:gd name="connsiteX10" fmla="*/ 0 w 6203950"/>
              <a:gd name="connsiteY10" fmla="*/ 0 h 1154088"/>
              <a:gd name="connsiteX0" fmla="*/ 0 w 6203950"/>
              <a:gd name="connsiteY0" fmla="*/ 0 h 1154088"/>
              <a:gd name="connsiteX1" fmla="*/ 155340 w 6203950"/>
              <a:gd name="connsiteY1" fmla="*/ 0 h 1154088"/>
              <a:gd name="connsiteX2" fmla="*/ 169200 w 6203950"/>
              <a:gd name="connsiteY2" fmla="*/ 0 h 1154088"/>
              <a:gd name="connsiteX3" fmla="*/ 6203950 w 6203950"/>
              <a:gd name="connsiteY3" fmla="*/ 0 h 1154088"/>
              <a:gd name="connsiteX4" fmla="*/ 6203950 w 6203950"/>
              <a:gd name="connsiteY4" fmla="*/ 169200 h 1154088"/>
              <a:gd name="connsiteX5" fmla="*/ 169200 w 6203950"/>
              <a:gd name="connsiteY5" fmla="*/ 169200 h 1154088"/>
              <a:gd name="connsiteX6" fmla="*/ 169200 w 6203950"/>
              <a:gd name="connsiteY6" fmla="*/ 1154088 h 1154088"/>
              <a:gd name="connsiteX7" fmla="*/ 0 w 6203950"/>
              <a:gd name="connsiteY7" fmla="*/ 1154088 h 1154088"/>
              <a:gd name="connsiteX8" fmla="*/ 0 w 6203950"/>
              <a:gd name="connsiteY8" fmla="*/ 85886 h 1154088"/>
              <a:gd name="connsiteX9" fmla="*/ 0 w 6203950"/>
              <a:gd name="connsiteY9" fmla="*/ 0 h 1154088"/>
              <a:gd name="connsiteX0" fmla="*/ 0 w 6203950"/>
              <a:gd name="connsiteY0" fmla="*/ 0 h 1154088"/>
              <a:gd name="connsiteX1" fmla="*/ 155340 w 6203950"/>
              <a:gd name="connsiteY1" fmla="*/ 0 h 1154088"/>
              <a:gd name="connsiteX2" fmla="*/ 169200 w 6203950"/>
              <a:gd name="connsiteY2" fmla="*/ 0 h 1154088"/>
              <a:gd name="connsiteX3" fmla="*/ 6203950 w 6203950"/>
              <a:gd name="connsiteY3" fmla="*/ 0 h 1154088"/>
              <a:gd name="connsiteX4" fmla="*/ 6203950 w 6203950"/>
              <a:gd name="connsiteY4" fmla="*/ 169200 h 1154088"/>
              <a:gd name="connsiteX5" fmla="*/ 169200 w 6203950"/>
              <a:gd name="connsiteY5" fmla="*/ 169200 h 1154088"/>
              <a:gd name="connsiteX6" fmla="*/ 169200 w 6203950"/>
              <a:gd name="connsiteY6" fmla="*/ 1154088 h 1154088"/>
              <a:gd name="connsiteX7" fmla="*/ 0 w 6203950"/>
              <a:gd name="connsiteY7" fmla="*/ 1154088 h 1154088"/>
              <a:gd name="connsiteX8" fmla="*/ 0 w 6203950"/>
              <a:gd name="connsiteY8" fmla="*/ 0 h 1154088"/>
              <a:gd name="connsiteX0" fmla="*/ 0 w 6203950"/>
              <a:gd name="connsiteY0" fmla="*/ 0 h 1154088"/>
              <a:gd name="connsiteX1" fmla="*/ 155340 w 6203950"/>
              <a:gd name="connsiteY1" fmla="*/ 0 h 1154088"/>
              <a:gd name="connsiteX2" fmla="*/ 6203950 w 6203950"/>
              <a:gd name="connsiteY2" fmla="*/ 0 h 1154088"/>
              <a:gd name="connsiteX3" fmla="*/ 6203950 w 6203950"/>
              <a:gd name="connsiteY3" fmla="*/ 169200 h 1154088"/>
              <a:gd name="connsiteX4" fmla="*/ 169200 w 6203950"/>
              <a:gd name="connsiteY4" fmla="*/ 169200 h 1154088"/>
              <a:gd name="connsiteX5" fmla="*/ 169200 w 6203950"/>
              <a:gd name="connsiteY5" fmla="*/ 1154088 h 1154088"/>
              <a:gd name="connsiteX6" fmla="*/ 0 w 6203950"/>
              <a:gd name="connsiteY6" fmla="*/ 1154088 h 1154088"/>
              <a:gd name="connsiteX7" fmla="*/ 0 w 6203950"/>
              <a:gd name="connsiteY7" fmla="*/ 0 h 1154088"/>
              <a:gd name="connsiteX0" fmla="*/ 0 w 6203950"/>
              <a:gd name="connsiteY0" fmla="*/ 0 h 1154088"/>
              <a:gd name="connsiteX1" fmla="*/ 6203950 w 6203950"/>
              <a:gd name="connsiteY1" fmla="*/ 0 h 1154088"/>
              <a:gd name="connsiteX2" fmla="*/ 6203950 w 6203950"/>
              <a:gd name="connsiteY2" fmla="*/ 169200 h 1154088"/>
              <a:gd name="connsiteX3" fmla="*/ 169200 w 6203950"/>
              <a:gd name="connsiteY3" fmla="*/ 169200 h 1154088"/>
              <a:gd name="connsiteX4" fmla="*/ 169200 w 6203950"/>
              <a:gd name="connsiteY4" fmla="*/ 1154088 h 1154088"/>
              <a:gd name="connsiteX5" fmla="*/ 0 w 6203950"/>
              <a:gd name="connsiteY5" fmla="*/ 1154088 h 1154088"/>
              <a:gd name="connsiteX6" fmla="*/ 0 w 6203950"/>
              <a:gd name="connsiteY6" fmla="*/ 0 h 115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03950" h="1154088">
                <a:moveTo>
                  <a:pt x="0" y="0"/>
                </a:moveTo>
                <a:lnTo>
                  <a:pt x="6203950" y="0"/>
                </a:lnTo>
                <a:lnTo>
                  <a:pt x="6203950" y="169200"/>
                </a:lnTo>
                <a:lnTo>
                  <a:pt x="169200" y="169200"/>
                </a:lnTo>
                <a:lnTo>
                  <a:pt x="169200" y="1154088"/>
                </a:lnTo>
                <a:lnTo>
                  <a:pt x="0" y="115408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88000">
                <a:srgbClr val="EA5045">
                  <a:alpha val="0"/>
                </a:srgbClr>
              </a:gs>
              <a:gs pos="65000">
                <a:srgbClr val="EA5045"/>
              </a:gs>
            </a:gsLst>
            <a:lin ang="0" scaled="0"/>
          </a:gradFill>
        </p:spPr>
        <p:txBody>
          <a:bodyPr wrap="square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 b="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 b="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" b="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" b="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" b="0">
                <a:noFill/>
              </a:defRPr>
            </a:lvl5pPr>
          </a:lstStyle>
          <a:p>
            <a:pPr lvl="0"/>
            <a:r>
              <a:rPr lang="de-DE" dirty="0"/>
              <a:t>x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E09267D-AE8C-432E-91B1-86D0142D2B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69200" y="1478100"/>
            <a:ext cx="7654992" cy="1139702"/>
          </a:xfr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  <a:gs pos="85000">
                <a:schemeClr val="bg1"/>
              </a:gs>
            </a:gsLst>
            <a:lin ang="0" scaled="0"/>
          </a:gradFill>
        </p:spPr>
        <p:txBody>
          <a:bodyPr lIns="1440000" bIns="72000" anchor="b"/>
          <a:lstStyle>
            <a:lvl1pPr>
              <a:defRPr sz="3200" cap="all" baseline="0">
                <a:gradFill>
                  <a:gsLst>
                    <a:gs pos="11000">
                      <a:schemeClr val="accent5"/>
                    </a:gs>
                    <a:gs pos="55000">
                      <a:srgbClr val="EA5045"/>
                    </a:gs>
                    <a:gs pos="93000">
                      <a:schemeClr val="accent5"/>
                    </a:gs>
                  </a:gsLst>
                  <a:lin ang="3000000" scaled="0"/>
                </a:gradFill>
              </a:defRPr>
            </a:lvl1pPr>
          </a:lstStyle>
          <a:p>
            <a:r>
              <a:rPr lang="de-DE" dirty="0"/>
              <a:t>Kapitelnamen durch Klicken bearbeiten</a:t>
            </a:r>
          </a:p>
        </p:txBody>
      </p:sp>
      <p:sp>
        <p:nvSpPr>
          <p:cNvPr id="15" name="Textplatzhalter 15">
            <a:extLst>
              <a:ext uri="{FF2B5EF4-FFF2-40B4-BE49-F238E27FC236}">
                <a16:creationId xmlns:a16="http://schemas.microsoft.com/office/drawing/2014/main" id="{227E5833-AB6C-49F7-B45C-5EAD1FECD1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299355" y="1477963"/>
            <a:ext cx="1260000" cy="1139825"/>
          </a:xfrm>
        </p:spPr>
        <p:txBody>
          <a:bodyPr wrap="none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500" b="1">
                <a:gradFill>
                  <a:gsLst>
                    <a:gs pos="11000">
                      <a:schemeClr val="accent5"/>
                    </a:gs>
                    <a:gs pos="55000">
                      <a:srgbClr val="EA5045"/>
                    </a:gs>
                    <a:gs pos="93000">
                      <a:schemeClr val="accent5"/>
                    </a:gs>
                  </a:gsLst>
                  <a:lin ang="3000000" scaled="0"/>
                </a:gra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500" b="1">
                <a:gradFill>
                  <a:gsLst>
                    <a:gs pos="11000">
                      <a:schemeClr val="accent1"/>
                    </a:gs>
                    <a:gs pos="55000">
                      <a:schemeClr val="tx2"/>
                    </a:gs>
                    <a:gs pos="93000">
                      <a:schemeClr val="accent1"/>
                    </a:gs>
                  </a:gsLst>
                  <a:lin ang="0" scaled="0"/>
                </a:gra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8500" b="1">
                <a:gradFill>
                  <a:gsLst>
                    <a:gs pos="11000">
                      <a:schemeClr val="accent1"/>
                    </a:gs>
                    <a:gs pos="55000">
                      <a:schemeClr val="tx2"/>
                    </a:gs>
                    <a:gs pos="93000">
                      <a:schemeClr val="accent1"/>
                    </a:gs>
                  </a:gsLst>
                  <a:lin ang="0" scaled="0"/>
                </a:gra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8500" b="1">
                <a:gradFill>
                  <a:gsLst>
                    <a:gs pos="11000">
                      <a:schemeClr val="accent1"/>
                    </a:gs>
                    <a:gs pos="55000">
                      <a:schemeClr val="tx2"/>
                    </a:gs>
                    <a:gs pos="93000">
                      <a:schemeClr val="accent1"/>
                    </a:gs>
                  </a:gsLst>
                  <a:lin ang="0" scaled="0"/>
                </a:gra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8500" b="1">
                <a:gradFill>
                  <a:gsLst>
                    <a:gs pos="11000">
                      <a:schemeClr val="accent1"/>
                    </a:gs>
                    <a:gs pos="55000">
                      <a:schemeClr val="tx2"/>
                    </a:gs>
                    <a:gs pos="93000">
                      <a:schemeClr val="accent1"/>
                    </a:gs>
                  </a:gsLst>
                  <a:lin ang="0" scaled="0"/>
                </a:gradFill>
              </a:defRPr>
            </a:lvl5pPr>
          </a:lstStyle>
          <a:p>
            <a:pPr lvl="0"/>
            <a:r>
              <a:rPr lang="de-DE" dirty="0"/>
              <a:t>01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25678949-AF5D-4AE9-9764-F802EC50BE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9925050" y="433388"/>
            <a:ext cx="1752600" cy="515938"/>
          </a:xfrm>
          <a:prstGeom prst="rect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 b="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 b="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" b="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" b="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" b="0">
                <a:noFill/>
              </a:defRPr>
            </a:lvl5pPr>
          </a:lstStyle>
          <a:p>
            <a:pPr lvl="0"/>
            <a:r>
              <a:rPr lang="de-DE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17180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 10" hidden="1">
            <a:extLst>
              <a:ext uri="{FF2B5EF4-FFF2-40B4-BE49-F238E27FC236}">
                <a16:creationId xmlns:a16="http://schemas.microsoft.com/office/drawing/2014/main" id="{3187001D-54B7-44AF-8C4E-96DD0F528BE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71283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4" imgH="345" progId="TCLayout.ActiveDocument.1">
                  <p:embed/>
                </p:oleObj>
              </mc:Choice>
              <mc:Fallback>
                <p:oleObj name="think-cell Slide" r:id="rId4" imgW="344" imgH="345" progId="TCLayout.ActiveDocument.1">
                  <p:embed/>
                  <p:pic>
                    <p:nvPicPr>
                      <p:cNvPr id="11" name="Objekt 10" hidden="1">
                        <a:extLst>
                          <a:ext uri="{FF2B5EF4-FFF2-40B4-BE49-F238E27FC236}">
                            <a16:creationId xmlns:a16="http://schemas.microsoft.com/office/drawing/2014/main" id="{3187001D-54B7-44AF-8C4E-96DD0F528B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eck 9" hidden="1">
            <a:extLst>
              <a:ext uri="{FF2B5EF4-FFF2-40B4-BE49-F238E27FC236}">
                <a16:creationId xmlns:a16="http://schemas.microsoft.com/office/drawing/2014/main" id="{0BBBED66-9DA2-4EEC-8D7E-33EF1785B40A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>
              <a:spcBef>
                <a:spcPts val="600"/>
              </a:spcBef>
              <a:buClr>
                <a:schemeClr val="accent1"/>
              </a:buClr>
              <a:buFontTx/>
              <a:buNone/>
            </a:pPr>
            <a:endParaRPr lang="de-DE" sz="2000" b="1" i="0" baseline="0" dirty="0" err="1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B77743C-981B-4D80-88D4-9768405A4D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de-DE" dirty="0"/>
              <a:t>Folientitel durch Klicken bearbeiten (max. zweizeilig)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73A2167-2C20-401E-B51C-4D27474AD3A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de-DE"/>
              <a:t>HAMBURG WASSER  |  Musterfolien und Styleguide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4E17DE7-A7EE-4694-B5B6-44E6E1FE7E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fld id="{849554E4-75A9-4397-960A-8101E886CE78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7E68060F-D74C-4732-8AB3-54E1C46E144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4963" y="1303200"/>
            <a:ext cx="11520487" cy="489585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35857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x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 10" hidden="1">
            <a:extLst>
              <a:ext uri="{FF2B5EF4-FFF2-40B4-BE49-F238E27FC236}">
                <a16:creationId xmlns:a16="http://schemas.microsoft.com/office/drawing/2014/main" id="{3187001D-54B7-44AF-8C4E-96DD0F528BE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8034232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4" imgH="345" progId="TCLayout.ActiveDocument.1">
                  <p:embed/>
                </p:oleObj>
              </mc:Choice>
              <mc:Fallback>
                <p:oleObj name="think-cell Slide" r:id="rId4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eck 9" hidden="1">
            <a:extLst>
              <a:ext uri="{FF2B5EF4-FFF2-40B4-BE49-F238E27FC236}">
                <a16:creationId xmlns:a16="http://schemas.microsoft.com/office/drawing/2014/main" id="{0BBBED66-9DA2-4EEC-8D7E-33EF1785B40A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>
              <a:spcBef>
                <a:spcPts val="600"/>
              </a:spcBef>
              <a:buClr>
                <a:schemeClr val="accent1"/>
              </a:buClr>
              <a:buFontTx/>
              <a:buNone/>
            </a:pPr>
            <a:endParaRPr lang="de-DE" sz="2000" b="1" i="0" baseline="0" dirty="0" err="1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B77743C-981B-4D80-88D4-9768405A4D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de-DE" dirty="0"/>
              <a:t>Folientitel durch Klicken bearbeiten (max. zweizeilig)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73A2167-2C20-401E-B51C-4D27474AD3A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de-DE"/>
              <a:t>HAMBURG WASSER  |  Musterfolien und Styleguide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4E17DE7-A7EE-4694-B5B6-44E6E1FE7E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fld id="{849554E4-75A9-4397-960A-8101E886CE78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24174B9-F078-426F-A094-1DCF5C8942D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336000" y="1304764"/>
            <a:ext cx="5652000" cy="4896000"/>
          </a:xfrm>
        </p:spPr>
        <p:txBody>
          <a:bodyPr/>
          <a:lstStyle/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5AEBC01A-068A-46D7-8CBF-E6ABEFC083D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204640" y="4113076"/>
            <a:ext cx="5652000" cy="2088000"/>
          </a:xfrm>
        </p:spPr>
        <p:txBody>
          <a:bodyPr/>
          <a:lstStyle/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Bildplatzhalter 22">
            <a:extLst>
              <a:ext uri="{FF2B5EF4-FFF2-40B4-BE49-F238E27FC236}">
                <a16:creationId xmlns:a16="http://schemas.microsoft.com/office/drawing/2014/main" id="{128BF8B2-139D-408E-9EF8-2A13850A22E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6203950" y="1304764"/>
            <a:ext cx="5652690" cy="2592000"/>
          </a:xfrm>
          <a:solidFill>
            <a:schemeClr val="accent2"/>
          </a:solidFill>
        </p:spPr>
        <p:txBody>
          <a:bodyPr/>
          <a:lstStyle>
            <a:lvl1pPr>
              <a:spcBef>
                <a:spcPts val="0"/>
              </a:spcBef>
              <a:defRPr sz="14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16582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links,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 10" hidden="1">
            <a:extLst>
              <a:ext uri="{FF2B5EF4-FFF2-40B4-BE49-F238E27FC236}">
                <a16:creationId xmlns:a16="http://schemas.microsoft.com/office/drawing/2014/main" id="{3187001D-54B7-44AF-8C4E-96DD0F528BE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6543185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4" imgH="345" progId="TCLayout.ActiveDocument.1">
                  <p:embed/>
                </p:oleObj>
              </mc:Choice>
              <mc:Fallback>
                <p:oleObj name="think-cell Slide" r:id="rId4" imgW="344" imgH="345" progId="TCLayout.ActiveDocument.1">
                  <p:embed/>
                  <p:pic>
                    <p:nvPicPr>
                      <p:cNvPr id="11" name="Objekt 10" hidden="1">
                        <a:extLst>
                          <a:ext uri="{FF2B5EF4-FFF2-40B4-BE49-F238E27FC236}">
                            <a16:creationId xmlns:a16="http://schemas.microsoft.com/office/drawing/2014/main" id="{3187001D-54B7-44AF-8C4E-96DD0F528B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eck 9" hidden="1">
            <a:extLst>
              <a:ext uri="{FF2B5EF4-FFF2-40B4-BE49-F238E27FC236}">
                <a16:creationId xmlns:a16="http://schemas.microsoft.com/office/drawing/2014/main" id="{0BBBED66-9DA2-4EEC-8D7E-33EF1785B40A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>
              <a:spcBef>
                <a:spcPts val="600"/>
              </a:spcBef>
              <a:buClr>
                <a:schemeClr val="accent1"/>
              </a:buClr>
              <a:buFontTx/>
              <a:buNone/>
            </a:pPr>
            <a:endParaRPr lang="de-DE" sz="2000" b="1" i="0" baseline="0" dirty="0" err="1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B77743C-981B-4D80-88D4-9768405A4D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203950" y="440668"/>
            <a:ext cx="5654450" cy="615553"/>
          </a:xfrm>
        </p:spPr>
        <p:txBody>
          <a:bodyPr/>
          <a:lstStyle/>
          <a:p>
            <a:r>
              <a:rPr lang="de-DE" dirty="0"/>
              <a:t>Folientitel durch Klicken bearbeiten (max. zweizeilig)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4E17DE7-A7EE-4694-B5B6-44E6E1FE7E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fld id="{849554E4-75A9-4397-960A-8101E886CE78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24174B9-F078-426F-A094-1DCF5C8942D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6202588" y="1304764"/>
            <a:ext cx="5654450" cy="4896000"/>
          </a:xfrm>
        </p:spPr>
        <p:txBody>
          <a:bodyPr/>
          <a:lstStyle/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Bildplatzhalter 22">
            <a:extLst>
              <a:ext uri="{FF2B5EF4-FFF2-40B4-BE49-F238E27FC236}">
                <a16:creationId xmlns:a16="http://schemas.microsoft.com/office/drawing/2014/main" id="{128BF8B2-139D-408E-9EF8-2A13850A22E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169200" y="169200"/>
            <a:ext cx="5817600" cy="6519600"/>
          </a:xfrm>
          <a:solidFill>
            <a:schemeClr val="accent2"/>
          </a:solidFill>
        </p:spPr>
        <p:txBody>
          <a:bodyPr/>
          <a:lstStyle>
            <a:lvl1pPr>
              <a:spcBef>
                <a:spcPts val="0"/>
              </a:spcBef>
              <a:defRPr sz="14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2D20DC3B-7751-4DF7-BE3B-E0A77AA2844E}"/>
              </a:ext>
            </a:extLst>
          </p:cNvPr>
          <p:cNvSpPr/>
          <p:nvPr userDrawn="1"/>
        </p:nvSpPr>
        <p:spPr>
          <a:xfrm>
            <a:off x="6211444" y="169200"/>
            <a:ext cx="5613582" cy="169200"/>
          </a:xfrm>
          <a:prstGeom prst="rect">
            <a:avLst/>
          </a:prstGeom>
          <a:gradFill>
            <a:gsLst>
              <a:gs pos="0">
                <a:schemeClr val="accent1"/>
              </a:gs>
              <a:gs pos="88000">
                <a:schemeClr val="tx2">
                  <a:alpha val="0"/>
                </a:schemeClr>
              </a:gs>
              <a:gs pos="50000">
                <a:schemeClr val="tx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 indent="-180000" algn="l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</a:pPr>
            <a:endParaRPr lang="de-DE" sz="1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3669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 10" hidden="1">
            <a:extLst>
              <a:ext uri="{FF2B5EF4-FFF2-40B4-BE49-F238E27FC236}">
                <a16:creationId xmlns:a16="http://schemas.microsoft.com/office/drawing/2014/main" id="{3187001D-54B7-44AF-8C4E-96DD0F528BE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9531127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4" imgH="345" progId="TCLayout.ActiveDocument.1">
                  <p:embed/>
                </p:oleObj>
              </mc:Choice>
              <mc:Fallback>
                <p:oleObj name="think-cell Slide" r:id="rId4" imgW="344" imgH="345" progId="TCLayout.ActiveDocument.1">
                  <p:embed/>
                  <p:pic>
                    <p:nvPicPr>
                      <p:cNvPr id="11" name="Objekt 10" hidden="1">
                        <a:extLst>
                          <a:ext uri="{FF2B5EF4-FFF2-40B4-BE49-F238E27FC236}">
                            <a16:creationId xmlns:a16="http://schemas.microsoft.com/office/drawing/2014/main" id="{3187001D-54B7-44AF-8C4E-96DD0F528B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eck 9" hidden="1">
            <a:extLst>
              <a:ext uri="{FF2B5EF4-FFF2-40B4-BE49-F238E27FC236}">
                <a16:creationId xmlns:a16="http://schemas.microsoft.com/office/drawing/2014/main" id="{0BBBED66-9DA2-4EEC-8D7E-33EF1785B40A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>
              <a:spcBef>
                <a:spcPts val="600"/>
              </a:spcBef>
              <a:buClr>
                <a:schemeClr val="accent1"/>
              </a:buClr>
              <a:buFontTx/>
              <a:buNone/>
            </a:pPr>
            <a:endParaRPr lang="de-DE" sz="2000" b="1" i="0" baseline="0" dirty="0" err="1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B77743C-981B-4D80-88D4-9768405A4D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de-DE" dirty="0"/>
              <a:t>Folientitel durch Klicken bearbeiten (max. zweizeilig)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73A2167-2C20-401E-B51C-4D27474AD3A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de-DE"/>
              <a:t>HAMBURG WASSER  |  Musterfolien und Styleguide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4E17DE7-A7EE-4694-B5B6-44E6E1FE7E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fld id="{849554E4-75A9-4397-960A-8101E886CE78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93847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llbild (He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2820467B-6FB8-4EC0-AF21-5F8E5018D99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8956594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4" imgH="345" progId="TCLayout.ActiveDocument.1">
                  <p:embed/>
                </p:oleObj>
              </mc:Choice>
              <mc:Fallback>
                <p:oleObj name="think-cell Slide" r:id="rId3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Bildplatzhalter 22">
            <a:extLst>
              <a:ext uri="{FF2B5EF4-FFF2-40B4-BE49-F238E27FC236}">
                <a16:creationId xmlns:a16="http://schemas.microsoft.com/office/drawing/2014/main" id="{239D5480-8319-45E8-ADA6-F3434E4DD62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169863" y="169863"/>
            <a:ext cx="11852275" cy="6518275"/>
          </a:xfrm>
          <a:solidFill>
            <a:schemeClr val="accent2"/>
          </a:solidFill>
        </p:spPr>
        <p:txBody>
          <a:bodyPr/>
          <a:lstStyle>
            <a:lvl1pPr>
              <a:spcBef>
                <a:spcPts val="0"/>
              </a:spcBef>
              <a:defRPr sz="14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EEFABF9-127C-4112-A50C-A0A3CD29586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9925050" y="433388"/>
            <a:ext cx="1752600" cy="515938"/>
          </a:xfrm>
          <a:prstGeom prst="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 b="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 b="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" b="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" b="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" b="0">
                <a:noFill/>
              </a:defRPr>
            </a:lvl5pPr>
          </a:lstStyle>
          <a:p>
            <a:pPr lvl="0"/>
            <a:r>
              <a:rPr lang="de-DE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0483734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llbild (Dunk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2820467B-6FB8-4EC0-AF21-5F8E5018D99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5267757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4" imgH="345" progId="TCLayout.ActiveDocument.1">
                  <p:embed/>
                </p:oleObj>
              </mc:Choice>
              <mc:Fallback>
                <p:oleObj name="think-cell Slide" r:id="rId3" imgW="344" imgH="345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2820467B-6FB8-4EC0-AF21-5F8E5018D99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Bildplatzhalter 22">
            <a:extLst>
              <a:ext uri="{FF2B5EF4-FFF2-40B4-BE49-F238E27FC236}">
                <a16:creationId xmlns:a16="http://schemas.microsoft.com/office/drawing/2014/main" id="{239D5480-8319-45E8-ADA6-F3434E4DD62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169863" y="169863"/>
            <a:ext cx="11852275" cy="6518275"/>
          </a:xfrm>
          <a:solidFill>
            <a:schemeClr val="accent3"/>
          </a:solidFill>
        </p:spPr>
        <p:txBody>
          <a:bodyPr/>
          <a:lstStyle>
            <a:lvl1pPr>
              <a:spcBef>
                <a:spcPts val="0"/>
              </a:spcBef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EEFABF9-127C-4112-A50C-A0A3CD29586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9925050" y="433388"/>
            <a:ext cx="1752600" cy="515938"/>
          </a:xfrm>
          <a:prstGeom prst="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 b="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 b="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" b="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" b="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" b="0">
                <a:noFill/>
              </a:defRPr>
            </a:lvl5pPr>
          </a:lstStyle>
          <a:p>
            <a:pPr lvl="0"/>
            <a:r>
              <a:rPr lang="de-DE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7657105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intergrund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2820467B-6FB8-4EC0-AF21-5F8E5018D99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2750515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4" imgH="345" progId="TCLayout.ActiveDocument.1">
                  <p:embed/>
                </p:oleObj>
              </mc:Choice>
              <mc:Fallback>
                <p:oleObj name="think-cell Slide" r:id="rId3" imgW="344" imgH="345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2820467B-6FB8-4EC0-AF21-5F8E5018D99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>
            <a:extLst>
              <a:ext uri="{FF2B5EF4-FFF2-40B4-BE49-F238E27FC236}">
                <a16:creationId xmlns:a16="http://schemas.microsoft.com/office/drawing/2014/main" id="{E54F5704-49FC-468D-A23A-0C6D63669B68}"/>
              </a:ext>
            </a:extLst>
          </p:cNvPr>
          <p:cNvSpPr/>
          <p:nvPr userDrawn="1"/>
        </p:nvSpPr>
        <p:spPr bwMode="gray">
          <a:xfrm>
            <a:off x="169863" y="169863"/>
            <a:ext cx="11852275" cy="65182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2226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intergrund 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2820467B-6FB8-4EC0-AF21-5F8E5018D99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899900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4" imgH="345" progId="TCLayout.ActiveDocument.1">
                  <p:embed/>
                </p:oleObj>
              </mc:Choice>
              <mc:Fallback>
                <p:oleObj name="think-cell Slide" r:id="rId3" imgW="344" imgH="345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2820467B-6FB8-4EC0-AF21-5F8E5018D99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>
            <a:extLst>
              <a:ext uri="{FF2B5EF4-FFF2-40B4-BE49-F238E27FC236}">
                <a16:creationId xmlns:a16="http://schemas.microsoft.com/office/drawing/2014/main" id="{E54F5704-49FC-468D-A23A-0C6D63669B68}"/>
              </a:ext>
            </a:extLst>
          </p:cNvPr>
          <p:cNvSpPr/>
          <p:nvPr userDrawn="1"/>
        </p:nvSpPr>
        <p:spPr bwMode="gray">
          <a:xfrm>
            <a:off x="169863" y="169863"/>
            <a:ext cx="11852275" cy="65182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53323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de-DE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Titel der Präsentation/Name des Autors/Datum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20153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(Dunk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B9DC52F4-D8FD-4885-9EE2-8A9C73011C9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9306380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4" imgH="345" progId="TCLayout.ActiveDocument.1">
                  <p:embed/>
                </p:oleObj>
              </mc:Choice>
              <mc:Fallback>
                <p:oleObj name="think-cell Slide" r:id="rId4" imgW="344" imgH="345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B9DC52F4-D8FD-4885-9EE2-8A9C73011C9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>
            <a:extLst>
              <a:ext uri="{FF2B5EF4-FFF2-40B4-BE49-F238E27FC236}">
                <a16:creationId xmlns:a16="http://schemas.microsoft.com/office/drawing/2014/main" id="{D53FE722-77B8-4813-BCB6-9A8BB4BE398C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32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3" name="Bildplatzhalter 22">
            <a:extLst>
              <a:ext uri="{FF2B5EF4-FFF2-40B4-BE49-F238E27FC236}">
                <a16:creationId xmlns:a16="http://schemas.microsoft.com/office/drawing/2014/main" id="{D039E866-EC45-49B8-BAE7-07A14BB33BC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169863" y="169863"/>
            <a:ext cx="11852275" cy="6518275"/>
          </a:xfrm>
          <a:solidFill>
            <a:schemeClr val="accent3"/>
          </a:solidFill>
        </p:spPr>
        <p:txBody>
          <a:bodyPr/>
          <a:lstStyle>
            <a:lvl1pPr>
              <a:spcBef>
                <a:spcPts val="0"/>
              </a:spcBef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AA82A328-E09A-472E-936C-D2D093E0C3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0" y="3940005"/>
            <a:ext cx="5987988" cy="1142571"/>
          </a:xfrm>
          <a:custGeom>
            <a:avLst/>
            <a:gdLst>
              <a:gd name="connsiteX0" fmla="*/ 0 w 5987988"/>
              <a:gd name="connsiteY0" fmla="*/ 0 h 1142571"/>
              <a:gd name="connsiteX1" fmla="*/ 169200 w 5987988"/>
              <a:gd name="connsiteY1" fmla="*/ 0 h 1142571"/>
              <a:gd name="connsiteX2" fmla="*/ 169200 w 5987988"/>
              <a:gd name="connsiteY2" fmla="*/ 1 h 1142571"/>
              <a:gd name="connsiteX3" fmla="*/ 5987988 w 5987988"/>
              <a:gd name="connsiteY3" fmla="*/ 1 h 1142571"/>
              <a:gd name="connsiteX4" fmla="*/ 5987988 w 5987988"/>
              <a:gd name="connsiteY4" fmla="*/ 169201 h 1142571"/>
              <a:gd name="connsiteX5" fmla="*/ 169200 w 5987988"/>
              <a:gd name="connsiteY5" fmla="*/ 169201 h 1142571"/>
              <a:gd name="connsiteX6" fmla="*/ 169200 w 5987988"/>
              <a:gd name="connsiteY6" fmla="*/ 1142571 h 1142571"/>
              <a:gd name="connsiteX7" fmla="*/ 0 w 5987988"/>
              <a:gd name="connsiteY7" fmla="*/ 1142571 h 1142571"/>
              <a:gd name="connsiteX0" fmla="*/ 0 w 5987988"/>
              <a:gd name="connsiteY0" fmla="*/ 0 h 1142571"/>
              <a:gd name="connsiteX1" fmla="*/ 169200 w 5987988"/>
              <a:gd name="connsiteY1" fmla="*/ 0 h 1142571"/>
              <a:gd name="connsiteX2" fmla="*/ 5987988 w 5987988"/>
              <a:gd name="connsiteY2" fmla="*/ 1 h 1142571"/>
              <a:gd name="connsiteX3" fmla="*/ 5987988 w 5987988"/>
              <a:gd name="connsiteY3" fmla="*/ 169201 h 1142571"/>
              <a:gd name="connsiteX4" fmla="*/ 169200 w 5987988"/>
              <a:gd name="connsiteY4" fmla="*/ 169201 h 1142571"/>
              <a:gd name="connsiteX5" fmla="*/ 169200 w 5987988"/>
              <a:gd name="connsiteY5" fmla="*/ 1142571 h 1142571"/>
              <a:gd name="connsiteX6" fmla="*/ 0 w 5987988"/>
              <a:gd name="connsiteY6" fmla="*/ 1142571 h 1142571"/>
              <a:gd name="connsiteX7" fmla="*/ 0 w 5987988"/>
              <a:gd name="connsiteY7" fmla="*/ 0 h 1142571"/>
              <a:gd name="connsiteX0" fmla="*/ 0 w 5987988"/>
              <a:gd name="connsiteY0" fmla="*/ 0 h 1142571"/>
              <a:gd name="connsiteX1" fmla="*/ 5987988 w 5987988"/>
              <a:gd name="connsiteY1" fmla="*/ 1 h 1142571"/>
              <a:gd name="connsiteX2" fmla="*/ 5987988 w 5987988"/>
              <a:gd name="connsiteY2" fmla="*/ 169201 h 1142571"/>
              <a:gd name="connsiteX3" fmla="*/ 169200 w 5987988"/>
              <a:gd name="connsiteY3" fmla="*/ 169201 h 1142571"/>
              <a:gd name="connsiteX4" fmla="*/ 169200 w 5987988"/>
              <a:gd name="connsiteY4" fmla="*/ 1142571 h 1142571"/>
              <a:gd name="connsiteX5" fmla="*/ 0 w 5987988"/>
              <a:gd name="connsiteY5" fmla="*/ 1142571 h 1142571"/>
              <a:gd name="connsiteX6" fmla="*/ 0 w 5987988"/>
              <a:gd name="connsiteY6" fmla="*/ 0 h 114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87988" h="1142571">
                <a:moveTo>
                  <a:pt x="0" y="0"/>
                </a:moveTo>
                <a:lnTo>
                  <a:pt x="5987988" y="1"/>
                </a:lnTo>
                <a:lnTo>
                  <a:pt x="5987988" y="169201"/>
                </a:lnTo>
                <a:lnTo>
                  <a:pt x="169200" y="169201"/>
                </a:lnTo>
                <a:lnTo>
                  <a:pt x="169200" y="1142571"/>
                </a:lnTo>
                <a:lnTo>
                  <a:pt x="0" y="1142571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88000">
                <a:schemeClr val="tx2">
                  <a:alpha val="0"/>
                </a:schemeClr>
              </a:gs>
              <a:gs pos="65000">
                <a:schemeClr val="tx2"/>
              </a:gs>
            </a:gsLst>
            <a:lin ang="0" scaled="0"/>
          </a:gradFill>
        </p:spPr>
        <p:txBody>
          <a:bodyPr wrap="square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 b="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 b="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" b="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" b="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" b="0">
                <a:noFill/>
              </a:defRPr>
            </a:lvl5pPr>
          </a:lstStyle>
          <a:p>
            <a:pPr lvl="0"/>
            <a:r>
              <a:rPr lang="de-DE" dirty="0"/>
              <a:t>x</a:t>
            </a:r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2B6A0765-C332-4BD0-96C1-F7FFF65230E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9925050" y="433388"/>
            <a:ext cx="1752600" cy="515938"/>
          </a:xfrm>
          <a:prstGeom prst="rect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 b="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 b="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" b="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" b="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" b="0">
                <a:noFill/>
              </a:defRPr>
            </a:lvl5pPr>
          </a:lstStyle>
          <a:p>
            <a:pPr lvl="0"/>
            <a:r>
              <a:rPr lang="de-DE" dirty="0"/>
              <a:t>x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1D2C7B4-6FBC-486A-B821-764705F4C4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69200" y="4109203"/>
            <a:ext cx="6862904" cy="2091571"/>
          </a:xfr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  <a:gs pos="85000">
                <a:schemeClr val="bg1"/>
              </a:gs>
            </a:gsLst>
            <a:lin ang="0" scaled="0"/>
          </a:gradFill>
        </p:spPr>
        <p:txBody>
          <a:bodyPr lIns="169200" tIns="0" rIns="0" bIns="1026000" anchor="b"/>
          <a:lstStyle>
            <a:lvl1pPr>
              <a:defRPr sz="3200" cap="all" baseline="0"/>
            </a:lvl1pPr>
          </a:lstStyle>
          <a:p>
            <a:r>
              <a:rPr lang="de-DE" dirty="0"/>
              <a:t>Titel durch Klicken bearbeiten</a:t>
            </a:r>
          </a:p>
        </p:txBody>
      </p:sp>
      <p:sp>
        <p:nvSpPr>
          <p:cNvPr id="17" name="Textplatzhalter 15">
            <a:extLst>
              <a:ext uri="{FF2B5EF4-FFF2-40B4-BE49-F238E27FC236}">
                <a16:creationId xmlns:a16="http://schemas.microsoft.com/office/drawing/2014/main" id="{672D053A-3755-4E47-9512-657B61AFD8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338401" y="5219563"/>
            <a:ext cx="6336000" cy="234744"/>
          </a:xfrm>
        </p:spPr>
        <p:txBody>
          <a:bodyPr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3pPr>
            <a:lvl4pPr marL="0" indent="0">
              <a:lnSpc>
                <a:spcPct val="12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Untertitel durch Klicken bearbeiten</a:t>
            </a:r>
          </a:p>
        </p:txBody>
      </p:sp>
      <p:sp>
        <p:nvSpPr>
          <p:cNvPr id="19" name="Textplatzhalter 15">
            <a:extLst>
              <a:ext uri="{FF2B5EF4-FFF2-40B4-BE49-F238E27FC236}">
                <a16:creationId xmlns:a16="http://schemas.microsoft.com/office/drawing/2014/main" id="{E1B8F42D-3287-4044-A1A6-C0616D8A62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338401" y="5845822"/>
            <a:ext cx="6336000" cy="201274"/>
          </a:xfrm>
        </p:spPr>
        <p:txBody>
          <a:bodyPr anchor="b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3pPr>
            <a:lvl4pPr marL="0" indent="0">
              <a:lnSpc>
                <a:spcPct val="12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Name  |  TT.MM.JJJJ</a:t>
            </a:r>
          </a:p>
        </p:txBody>
      </p:sp>
    </p:spTree>
    <p:extLst>
      <p:ext uri="{BB962C8B-B14F-4D97-AF65-F5344CB8AC3E}">
        <p14:creationId xmlns:p14="http://schemas.microsoft.com/office/powerpoint/2010/main" val="36587718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917B7-9B0D-4295-8376-37B46453ADAC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34434" y="1249200"/>
            <a:ext cx="11523133" cy="4951575"/>
          </a:xfrm>
        </p:spPr>
        <p:txBody>
          <a:bodyPr/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69141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917B7-9B0D-4295-8376-37B46453ADAC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34434" y="1249200"/>
            <a:ext cx="11523133" cy="4951575"/>
          </a:xfrm>
        </p:spPr>
        <p:txBody>
          <a:bodyPr/>
          <a:lstStyle>
            <a:lvl4pPr>
              <a:buFont typeface="Arial" pitchFamily="34" charset="0"/>
              <a:buChar char="•"/>
              <a:defRPr/>
            </a:lvl4pPr>
          </a:lstStyle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51599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917B7-9B0D-4295-8376-37B46453ADAC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34434" y="1249200"/>
            <a:ext cx="11523133" cy="4951575"/>
          </a:xfrm>
        </p:spPr>
        <p:txBody>
          <a:bodyPr/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74366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2635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77324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(He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 9" hidden="1">
            <a:extLst>
              <a:ext uri="{FF2B5EF4-FFF2-40B4-BE49-F238E27FC236}">
                <a16:creationId xmlns:a16="http://schemas.microsoft.com/office/drawing/2014/main" id="{692CAC99-F0BE-487E-8F80-10DA1C2BAF8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943862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4" imgH="345" progId="TCLayout.ActiveDocument.1">
                  <p:embed/>
                </p:oleObj>
              </mc:Choice>
              <mc:Fallback>
                <p:oleObj name="think-cell Slide" r:id="rId4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hteck 8" hidden="1">
            <a:extLst>
              <a:ext uri="{FF2B5EF4-FFF2-40B4-BE49-F238E27FC236}">
                <a16:creationId xmlns:a16="http://schemas.microsoft.com/office/drawing/2014/main" id="{C7F57C8E-80D9-41E0-BA4D-09DCA112EFF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32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224AB3C-3AEC-41D9-A9DA-65C9E448F8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36000" y="1550669"/>
            <a:ext cx="5652050" cy="492443"/>
          </a:xfrm>
        </p:spPr>
        <p:txBody>
          <a:bodyPr wrap="square">
            <a:spAutoFit/>
          </a:bodyPr>
          <a:lstStyle>
            <a:lvl1pPr>
              <a:defRPr sz="3200" cap="all" baseline="0">
                <a:gradFill>
                  <a:gsLst>
                    <a:gs pos="11000">
                      <a:schemeClr val="accent1"/>
                    </a:gs>
                    <a:gs pos="55000">
                      <a:schemeClr val="tx2"/>
                    </a:gs>
                    <a:gs pos="93000">
                      <a:schemeClr val="accent1"/>
                    </a:gs>
                  </a:gsLst>
                  <a:lin ang="0" scaled="0"/>
                </a:gradFill>
              </a:defRPr>
            </a:lvl1pPr>
          </a:lstStyle>
          <a:p>
            <a:r>
              <a:rPr lang="de-DE" dirty="0"/>
              <a:t>Agenda bearbeiten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36587D-27CA-4C94-A9D8-6D34F50491E5}"/>
              </a:ext>
            </a:extLst>
          </p:cNvPr>
          <p:cNvSpPr/>
          <p:nvPr userDrawn="1"/>
        </p:nvSpPr>
        <p:spPr bwMode="gray">
          <a:xfrm>
            <a:off x="169200" y="1304764"/>
            <a:ext cx="3982584" cy="169200"/>
          </a:xfrm>
          <a:prstGeom prst="rect">
            <a:avLst/>
          </a:prstGeom>
          <a:gradFill>
            <a:gsLst>
              <a:gs pos="0">
                <a:schemeClr val="accent1"/>
              </a:gs>
              <a:gs pos="88000">
                <a:schemeClr val="tx2">
                  <a:alpha val="0"/>
                </a:schemeClr>
              </a:gs>
              <a:gs pos="50000">
                <a:schemeClr val="tx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 indent="-180000" algn="l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</a:pPr>
            <a:endParaRPr lang="de-DE" sz="160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6B313F-D799-4FAC-AC24-D0C07C5846B1}"/>
              </a:ext>
            </a:extLst>
          </p:cNvPr>
          <p:cNvSpPr/>
          <p:nvPr userDrawn="1"/>
        </p:nvSpPr>
        <p:spPr bwMode="gray">
          <a:xfrm>
            <a:off x="0" y="1304764"/>
            <a:ext cx="169200" cy="6418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 indent="-180000" algn="l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</a:pPr>
            <a:endParaRPr lang="de-DE" sz="1600">
              <a:solidFill>
                <a:schemeClr val="tx1"/>
              </a:solidFill>
            </a:endParaRPr>
          </a:p>
        </p:txBody>
      </p:sp>
      <p:sp>
        <p:nvSpPr>
          <p:cNvPr id="11" name="Bildplatzhalter 22">
            <a:extLst>
              <a:ext uri="{FF2B5EF4-FFF2-40B4-BE49-F238E27FC236}">
                <a16:creationId xmlns:a16="http://schemas.microsoft.com/office/drawing/2014/main" id="{EED7B2F1-E13B-4A8A-AA47-ECD6F014ED1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6203950" y="169863"/>
            <a:ext cx="5818188" cy="6518275"/>
          </a:xfrm>
          <a:solidFill>
            <a:schemeClr val="accent2"/>
          </a:solidFill>
        </p:spPr>
        <p:txBody>
          <a:bodyPr/>
          <a:lstStyle>
            <a:lvl1pPr>
              <a:spcBef>
                <a:spcPts val="0"/>
              </a:spcBef>
              <a:defRPr sz="14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358DFA22-62AE-4A22-A04B-1581212341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9925050" y="433388"/>
            <a:ext cx="1752600" cy="515938"/>
          </a:xfrm>
          <a:prstGeom prst="rect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 b="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 b="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" b="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" b="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" b="0">
                <a:noFill/>
              </a:defRPr>
            </a:lvl5pPr>
          </a:lstStyle>
          <a:p>
            <a:pPr lvl="0"/>
            <a:r>
              <a:rPr lang="de-DE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993095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(Dunk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 9" hidden="1">
            <a:extLst>
              <a:ext uri="{FF2B5EF4-FFF2-40B4-BE49-F238E27FC236}">
                <a16:creationId xmlns:a16="http://schemas.microsoft.com/office/drawing/2014/main" id="{692CAC99-F0BE-487E-8F80-10DA1C2BAF8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079095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4" imgH="345" progId="TCLayout.ActiveDocument.1">
                  <p:embed/>
                </p:oleObj>
              </mc:Choice>
              <mc:Fallback>
                <p:oleObj name="think-cell Slide" r:id="rId4" imgW="344" imgH="345" progId="TCLayout.ActiveDocument.1">
                  <p:embed/>
                  <p:pic>
                    <p:nvPicPr>
                      <p:cNvPr id="10" name="Objekt 9" hidden="1">
                        <a:extLst>
                          <a:ext uri="{FF2B5EF4-FFF2-40B4-BE49-F238E27FC236}">
                            <a16:creationId xmlns:a16="http://schemas.microsoft.com/office/drawing/2014/main" id="{692CAC99-F0BE-487E-8F80-10DA1C2BAF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hteck 8" hidden="1">
            <a:extLst>
              <a:ext uri="{FF2B5EF4-FFF2-40B4-BE49-F238E27FC236}">
                <a16:creationId xmlns:a16="http://schemas.microsoft.com/office/drawing/2014/main" id="{C7F57C8E-80D9-41E0-BA4D-09DCA112EFF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32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224AB3C-3AEC-41D9-A9DA-65C9E448F8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36000" y="1550669"/>
            <a:ext cx="5652050" cy="492443"/>
          </a:xfrm>
        </p:spPr>
        <p:txBody>
          <a:bodyPr wrap="square">
            <a:spAutoFit/>
          </a:bodyPr>
          <a:lstStyle>
            <a:lvl1pPr>
              <a:defRPr sz="3200" cap="all" baseline="0">
                <a:gradFill>
                  <a:gsLst>
                    <a:gs pos="11000">
                      <a:schemeClr val="accent1"/>
                    </a:gs>
                    <a:gs pos="55000">
                      <a:schemeClr val="tx2"/>
                    </a:gs>
                    <a:gs pos="93000">
                      <a:schemeClr val="accent1"/>
                    </a:gs>
                  </a:gsLst>
                  <a:lin ang="0" scaled="0"/>
                </a:gradFill>
              </a:defRPr>
            </a:lvl1pPr>
          </a:lstStyle>
          <a:p>
            <a:r>
              <a:rPr lang="de-DE" dirty="0"/>
              <a:t>Agenda bearbeiten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36587D-27CA-4C94-A9D8-6D34F50491E5}"/>
              </a:ext>
            </a:extLst>
          </p:cNvPr>
          <p:cNvSpPr/>
          <p:nvPr userDrawn="1"/>
        </p:nvSpPr>
        <p:spPr bwMode="gray">
          <a:xfrm>
            <a:off x="169200" y="1304764"/>
            <a:ext cx="3982584" cy="169200"/>
          </a:xfrm>
          <a:prstGeom prst="rect">
            <a:avLst/>
          </a:prstGeom>
          <a:gradFill>
            <a:gsLst>
              <a:gs pos="0">
                <a:schemeClr val="accent1"/>
              </a:gs>
              <a:gs pos="88000">
                <a:schemeClr val="tx2">
                  <a:alpha val="0"/>
                </a:schemeClr>
              </a:gs>
              <a:gs pos="50000">
                <a:schemeClr val="tx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 indent="-180000" algn="l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</a:pPr>
            <a:endParaRPr lang="de-DE" sz="160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6B313F-D799-4FAC-AC24-D0C07C5846B1}"/>
              </a:ext>
            </a:extLst>
          </p:cNvPr>
          <p:cNvSpPr/>
          <p:nvPr userDrawn="1"/>
        </p:nvSpPr>
        <p:spPr bwMode="gray">
          <a:xfrm>
            <a:off x="0" y="1304764"/>
            <a:ext cx="169200" cy="6418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 indent="-180000" algn="l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</a:pPr>
            <a:endParaRPr lang="de-DE" sz="1600">
              <a:solidFill>
                <a:schemeClr val="tx1"/>
              </a:solidFill>
            </a:endParaRPr>
          </a:p>
        </p:txBody>
      </p:sp>
      <p:sp>
        <p:nvSpPr>
          <p:cNvPr id="11" name="Bildplatzhalter 22">
            <a:extLst>
              <a:ext uri="{FF2B5EF4-FFF2-40B4-BE49-F238E27FC236}">
                <a16:creationId xmlns:a16="http://schemas.microsoft.com/office/drawing/2014/main" id="{EED7B2F1-E13B-4A8A-AA47-ECD6F014ED1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6203950" y="169863"/>
            <a:ext cx="5818188" cy="6518275"/>
          </a:xfrm>
          <a:solidFill>
            <a:schemeClr val="accent3"/>
          </a:solidFill>
        </p:spPr>
        <p:txBody>
          <a:bodyPr/>
          <a:lstStyle>
            <a:lvl1pPr>
              <a:spcBef>
                <a:spcPts val="0"/>
              </a:spcBef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358DFA22-62AE-4A22-A04B-1581212341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9925050" y="433388"/>
            <a:ext cx="1752600" cy="515938"/>
          </a:xfrm>
          <a:prstGeom prst="rect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 b="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 b="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" b="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" b="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" b="0">
                <a:noFill/>
              </a:defRPr>
            </a:lvl5pPr>
          </a:lstStyle>
          <a:p>
            <a:pPr lvl="0"/>
            <a:r>
              <a:rPr lang="de-DE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25215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ennfolie Blau (He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kt 13" hidden="1">
            <a:extLst>
              <a:ext uri="{FF2B5EF4-FFF2-40B4-BE49-F238E27FC236}">
                <a16:creationId xmlns:a16="http://schemas.microsoft.com/office/drawing/2014/main" id="{B3000826-4450-4051-B359-C24EC9C95F2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047176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4" imgH="345" progId="TCLayout.ActiveDocument.1">
                  <p:embed/>
                </p:oleObj>
              </mc:Choice>
              <mc:Fallback>
                <p:oleObj name="think-cell Slide" r:id="rId4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hteck 12" hidden="1">
            <a:extLst>
              <a:ext uri="{FF2B5EF4-FFF2-40B4-BE49-F238E27FC236}">
                <a16:creationId xmlns:a16="http://schemas.microsoft.com/office/drawing/2014/main" id="{0636F650-58F2-4143-B574-061560E3642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32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1" name="Bildplatzhalter 22">
            <a:extLst>
              <a:ext uri="{FF2B5EF4-FFF2-40B4-BE49-F238E27FC236}">
                <a16:creationId xmlns:a16="http://schemas.microsoft.com/office/drawing/2014/main" id="{2FE660F0-0F20-4480-BF8B-03817A10F07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169863" y="169863"/>
            <a:ext cx="11852275" cy="6518275"/>
          </a:xfrm>
          <a:solidFill>
            <a:schemeClr val="accent2"/>
          </a:solidFill>
        </p:spPr>
        <p:txBody>
          <a:bodyPr/>
          <a:lstStyle>
            <a:lvl1pPr>
              <a:spcBef>
                <a:spcPts val="0"/>
              </a:spcBef>
              <a:defRPr sz="14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38974986-8497-4986-B6EC-BD1D497DD0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0" y="1304764"/>
            <a:ext cx="6203950" cy="1154088"/>
          </a:xfrm>
          <a:custGeom>
            <a:avLst/>
            <a:gdLst>
              <a:gd name="connsiteX0" fmla="*/ 0 w 6203950"/>
              <a:gd name="connsiteY0" fmla="*/ 0 h 1154088"/>
              <a:gd name="connsiteX1" fmla="*/ 155340 w 6203950"/>
              <a:gd name="connsiteY1" fmla="*/ 0 h 1154088"/>
              <a:gd name="connsiteX2" fmla="*/ 169200 w 6203950"/>
              <a:gd name="connsiteY2" fmla="*/ 0 h 1154088"/>
              <a:gd name="connsiteX3" fmla="*/ 6203950 w 6203950"/>
              <a:gd name="connsiteY3" fmla="*/ 0 h 1154088"/>
              <a:gd name="connsiteX4" fmla="*/ 6203950 w 6203950"/>
              <a:gd name="connsiteY4" fmla="*/ 169200 h 1154088"/>
              <a:gd name="connsiteX5" fmla="*/ 169200 w 6203950"/>
              <a:gd name="connsiteY5" fmla="*/ 169200 h 1154088"/>
              <a:gd name="connsiteX6" fmla="*/ 169200 w 6203950"/>
              <a:gd name="connsiteY6" fmla="*/ 1126800 h 1154088"/>
              <a:gd name="connsiteX7" fmla="*/ 169200 w 6203950"/>
              <a:gd name="connsiteY7" fmla="*/ 1154088 h 1154088"/>
              <a:gd name="connsiteX8" fmla="*/ 0 w 6203950"/>
              <a:gd name="connsiteY8" fmla="*/ 1154088 h 1154088"/>
              <a:gd name="connsiteX9" fmla="*/ 0 w 6203950"/>
              <a:gd name="connsiteY9" fmla="*/ 1126800 h 1154088"/>
              <a:gd name="connsiteX10" fmla="*/ 0 w 6203950"/>
              <a:gd name="connsiteY10" fmla="*/ 85886 h 1154088"/>
              <a:gd name="connsiteX0" fmla="*/ 0 w 6203950"/>
              <a:gd name="connsiteY0" fmla="*/ 0 h 1154088"/>
              <a:gd name="connsiteX1" fmla="*/ 155340 w 6203950"/>
              <a:gd name="connsiteY1" fmla="*/ 0 h 1154088"/>
              <a:gd name="connsiteX2" fmla="*/ 169200 w 6203950"/>
              <a:gd name="connsiteY2" fmla="*/ 0 h 1154088"/>
              <a:gd name="connsiteX3" fmla="*/ 6203950 w 6203950"/>
              <a:gd name="connsiteY3" fmla="*/ 0 h 1154088"/>
              <a:gd name="connsiteX4" fmla="*/ 6203950 w 6203950"/>
              <a:gd name="connsiteY4" fmla="*/ 169200 h 1154088"/>
              <a:gd name="connsiteX5" fmla="*/ 169200 w 6203950"/>
              <a:gd name="connsiteY5" fmla="*/ 169200 h 1154088"/>
              <a:gd name="connsiteX6" fmla="*/ 169200 w 6203950"/>
              <a:gd name="connsiteY6" fmla="*/ 1126800 h 1154088"/>
              <a:gd name="connsiteX7" fmla="*/ 169200 w 6203950"/>
              <a:gd name="connsiteY7" fmla="*/ 1154088 h 1154088"/>
              <a:gd name="connsiteX8" fmla="*/ 0 w 6203950"/>
              <a:gd name="connsiteY8" fmla="*/ 1154088 h 1154088"/>
              <a:gd name="connsiteX9" fmla="*/ 0 w 6203950"/>
              <a:gd name="connsiteY9" fmla="*/ 85886 h 1154088"/>
              <a:gd name="connsiteX10" fmla="*/ 0 w 6203950"/>
              <a:gd name="connsiteY10" fmla="*/ 0 h 1154088"/>
              <a:gd name="connsiteX0" fmla="*/ 0 w 6203950"/>
              <a:gd name="connsiteY0" fmla="*/ 0 h 1154088"/>
              <a:gd name="connsiteX1" fmla="*/ 155340 w 6203950"/>
              <a:gd name="connsiteY1" fmla="*/ 0 h 1154088"/>
              <a:gd name="connsiteX2" fmla="*/ 169200 w 6203950"/>
              <a:gd name="connsiteY2" fmla="*/ 0 h 1154088"/>
              <a:gd name="connsiteX3" fmla="*/ 6203950 w 6203950"/>
              <a:gd name="connsiteY3" fmla="*/ 0 h 1154088"/>
              <a:gd name="connsiteX4" fmla="*/ 6203950 w 6203950"/>
              <a:gd name="connsiteY4" fmla="*/ 169200 h 1154088"/>
              <a:gd name="connsiteX5" fmla="*/ 169200 w 6203950"/>
              <a:gd name="connsiteY5" fmla="*/ 169200 h 1154088"/>
              <a:gd name="connsiteX6" fmla="*/ 169200 w 6203950"/>
              <a:gd name="connsiteY6" fmla="*/ 1154088 h 1154088"/>
              <a:gd name="connsiteX7" fmla="*/ 0 w 6203950"/>
              <a:gd name="connsiteY7" fmla="*/ 1154088 h 1154088"/>
              <a:gd name="connsiteX8" fmla="*/ 0 w 6203950"/>
              <a:gd name="connsiteY8" fmla="*/ 85886 h 1154088"/>
              <a:gd name="connsiteX9" fmla="*/ 0 w 6203950"/>
              <a:gd name="connsiteY9" fmla="*/ 0 h 1154088"/>
              <a:gd name="connsiteX0" fmla="*/ 0 w 6203950"/>
              <a:gd name="connsiteY0" fmla="*/ 0 h 1154088"/>
              <a:gd name="connsiteX1" fmla="*/ 155340 w 6203950"/>
              <a:gd name="connsiteY1" fmla="*/ 0 h 1154088"/>
              <a:gd name="connsiteX2" fmla="*/ 169200 w 6203950"/>
              <a:gd name="connsiteY2" fmla="*/ 0 h 1154088"/>
              <a:gd name="connsiteX3" fmla="*/ 6203950 w 6203950"/>
              <a:gd name="connsiteY3" fmla="*/ 0 h 1154088"/>
              <a:gd name="connsiteX4" fmla="*/ 6203950 w 6203950"/>
              <a:gd name="connsiteY4" fmla="*/ 169200 h 1154088"/>
              <a:gd name="connsiteX5" fmla="*/ 169200 w 6203950"/>
              <a:gd name="connsiteY5" fmla="*/ 169200 h 1154088"/>
              <a:gd name="connsiteX6" fmla="*/ 169200 w 6203950"/>
              <a:gd name="connsiteY6" fmla="*/ 1154088 h 1154088"/>
              <a:gd name="connsiteX7" fmla="*/ 0 w 6203950"/>
              <a:gd name="connsiteY7" fmla="*/ 1154088 h 1154088"/>
              <a:gd name="connsiteX8" fmla="*/ 0 w 6203950"/>
              <a:gd name="connsiteY8" fmla="*/ 0 h 1154088"/>
              <a:gd name="connsiteX0" fmla="*/ 0 w 6203950"/>
              <a:gd name="connsiteY0" fmla="*/ 0 h 1154088"/>
              <a:gd name="connsiteX1" fmla="*/ 155340 w 6203950"/>
              <a:gd name="connsiteY1" fmla="*/ 0 h 1154088"/>
              <a:gd name="connsiteX2" fmla="*/ 6203950 w 6203950"/>
              <a:gd name="connsiteY2" fmla="*/ 0 h 1154088"/>
              <a:gd name="connsiteX3" fmla="*/ 6203950 w 6203950"/>
              <a:gd name="connsiteY3" fmla="*/ 169200 h 1154088"/>
              <a:gd name="connsiteX4" fmla="*/ 169200 w 6203950"/>
              <a:gd name="connsiteY4" fmla="*/ 169200 h 1154088"/>
              <a:gd name="connsiteX5" fmla="*/ 169200 w 6203950"/>
              <a:gd name="connsiteY5" fmla="*/ 1154088 h 1154088"/>
              <a:gd name="connsiteX6" fmla="*/ 0 w 6203950"/>
              <a:gd name="connsiteY6" fmla="*/ 1154088 h 1154088"/>
              <a:gd name="connsiteX7" fmla="*/ 0 w 6203950"/>
              <a:gd name="connsiteY7" fmla="*/ 0 h 1154088"/>
              <a:gd name="connsiteX0" fmla="*/ 0 w 6203950"/>
              <a:gd name="connsiteY0" fmla="*/ 0 h 1154088"/>
              <a:gd name="connsiteX1" fmla="*/ 6203950 w 6203950"/>
              <a:gd name="connsiteY1" fmla="*/ 0 h 1154088"/>
              <a:gd name="connsiteX2" fmla="*/ 6203950 w 6203950"/>
              <a:gd name="connsiteY2" fmla="*/ 169200 h 1154088"/>
              <a:gd name="connsiteX3" fmla="*/ 169200 w 6203950"/>
              <a:gd name="connsiteY3" fmla="*/ 169200 h 1154088"/>
              <a:gd name="connsiteX4" fmla="*/ 169200 w 6203950"/>
              <a:gd name="connsiteY4" fmla="*/ 1154088 h 1154088"/>
              <a:gd name="connsiteX5" fmla="*/ 0 w 6203950"/>
              <a:gd name="connsiteY5" fmla="*/ 1154088 h 1154088"/>
              <a:gd name="connsiteX6" fmla="*/ 0 w 6203950"/>
              <a:gd name="connsiteY6" fmla="*/ 0 h 115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03950" h="1154088">
                <a:moveTo>
                  <a:pt x="0" y="0"/>
                </a:moveTo>
                <a:lnTo>
                  <a:pt x="6203950" y="0"/>
                </a:lnTo>
                <a:lnTo>
                  <a:pt x="6203950" y="169200"/>
                </a:lnTo>
                <a:lnTo>
                  <a:pt x="169200" y="169200"/>
                </a:lnTo>
                <a:lnTo>
                  <a:pt x="169200" y="1154088"/>
                </a:lnTo>
                <a:lnTo>
                  <a:pt x="0" y="115408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88000">
                <a:schemeClr val="tx2">
                  <a:alpha val="0"/>
                </a:schemeClr>
              </a:gs>
              <a:gs pos="65000">
                <a:schemeClr val="tx2"/>
              </a:gs>
            </a:gsLst>
            <a:lin ang="0" scaled="0"/>
          </a:gradFill>
        </p:spPr>
        <p:txBody>
          <a:bodyPr wrap="square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 b="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 b="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" b="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" b="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" b="0">
                <a:noFill/>
              </a:defRPr>
            </a:lvl5pPr>
          </a:lstStyle>
          <a:p>
            <a:pPr lvl="0"/>
            <a:r>
              <a:rPr lang="de-DE" dirty="0"/>
              <a:t>x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E09267D-AE8C-432E-91B1-86D0142D2B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69200" y="1478100"/>
            <a:ext cx="7654992" cy="1139702"/>
          </a:xfr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  <a:gs pos="85000">
                <a:schemeClr val="bg1"/>
              </a:gs>
            </a:gsLst>
            <a:lin ang="0" scaled="0"/>
          </a:gradFill>
        </p:spPr>
        <p:txBody>
          <a:bodyPr lIns="1440000" bIns="72000" anchor="b"/>
          <a:lstStyle>
            <a:lvl1pPr>
              <a:defRPr sz="3200" cap="all" baseline="0">
                <a:gradFill>
                  <a:gsLst>
                    <a:gs pos="11000">
                      <a:schemeClr val="accent1"/>
                    </a:gs>
                    <a:gs pos="55000">
                      <a:schemeClr val="tx2"/>
                    </a:gs>
                    <a:gs pos="93000">
                      <a:schemeClr val="accent1"/>
                    </a:gs>
                  </a:gsLst>
                  <a:lin ang="0" scaled="0"/>
                </a:gradFill>
              </a:defRPr>
            </a:lvl1pPr>
          </a:lstStyle>
          <a:p>
            <a:r>
              <a:rPr lang="de-DE" dirty="0"/>
              <a:t>Kapitelnamen durch Klicken bearbeiten</a:t>
            </a:r>
          </a:p>
        </p:txBody>
      </p:sp>
      <p:sp>
        <p:nvSpPr>
          <p:cNvPr id="15" name="Textplatzhalter 15">
            <a:extLst>
              <a:ext uri="{FF2B5EF4-FFF2-40B4-BE49-F238E27FC236}">
                <a16:creationId xmlns:a16="http://schemas.microsoft.com/office/drawing/2014/main" id="{227E5833-AB6C-49F7-B45C-5EAD1FECD1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299355" y="1477963"/>
            <a:ext cx="1260000" cy="1139825"/>
          </a:xfrm>
        </p:spPr>
        <p:txBody>
          <a:bodyPr wrap="none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500" b="1">
                <a:gradFill>
                  <a:gsLst>
                    <a:gs pos="11000">
                      <a:schemeClr val="accent1"/>
                    </a:gs>
                    <a:gs pos="55000">
                      <a:schemeClr val="tx2"/>
                    </a:gs>
                    <a:gs pos="93000">
                      <a:schemeClr val="accent1"/>
                    </a:gs>
                  </a:gsLst>
                  <a:lin ang="0" scaled="0"/>
                </a:gra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500" b="1">
                <a:gradFill>
                  <a:gsLst>
                    <a:gs pos="11000">
                      <a:schemeClr val="accent1"/>
                    </a:gs>
                    <a:gs pos="55000">
                      <a:schemeClr val="tx2"/>
                    </a:gs>
                    <a:gs pos="93000">
                      <a:schemeClr val="accent1"/>
                    </a:gs>
                  </a:gsLst>
                  <a:lin ang="0" scaled="0"/>
                </a:gra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8500" b="1">
                <a:gradFill>
                  <a:gsLst>
                    <a:gs pos="11000">
                      <a:schemeClr val="accent1"/>
                    </a:gs>
                    <a:gs pos="55000">
                      <a:schemeClr val="tx2"/>
                    </a:gs>
                    <a:gs pos="93000">
                      <a:schemeClr val="accent1"/>
                    </a:gs>
                  </a:gsLst>
                  <a:lin ang="0" scaled="0"/>
                </a:gra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8500" b="1">
                <a:gradFill>
                  <a:gsLst>
                    <a:gs pos="11000">
                      <a:schemeClr val="accent1"/>
                    </a:gs>
                    <a:gs pos="55000">
                      <a:schemeClr val="tx2"/>
                    </a:gs>
                    <a:gs pos="93000">
                      <a:schemeClr val="accent1"/>
                    </a:gs>
                  </a:gsLst>
                  <a:lin ang="0" scaled="0"/>
                </a:gra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8500" b="1">
                <a:gradFill>
                  <a:gsLst>
                    <a:gs pos="11000">
                      <a:schemeClr val="accent1"/>
                    </a:gs>
                    <a:gs pos="55000">
                      <a:schemeClr val="tx2"/>
                    </a:gs>
                    <a:gs pos="93000">
                      <a:schemeClr val="accent1"/>
                    </a:gs>
                  </a:gsLst>
                  <a:lin ang="0" scaled="0"/>
                </a:gradFill>
              </a:defRPr>
            </a:lvl5pPr>
          </a:lstStyle>
          <a:p>
            <a:pPr lvl="0"/>
            <a:r>
              <a:rPr lang="de-DE" dirty="0"/>
              <a:t>01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25678949-AF5D-4AE9-9764-F802EC50BE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9925050" y="433388"/>
            <a:ext cx="1752600" cy="515938"/>
          </a:xfrm>
          <a:prstGeom prst="rect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 b="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 b="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" b="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" b="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" b="0">
                <a:noFill/>
              </a:defRPr>
            </a:lvl5pPr>
          </a:lstStyle>
          <a:p>
            <a:pPr lvl="0"/>
            <a:r>
              <a:rPr lang="de-DE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49592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ennfolie Blau (Dunk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kt 13" hidden="1">
            <a:extLst>
              <a:ext uri="{FF2B5EF4-FFF2-40B4-BE49-F238E27FC236}">
                <a16:creationId xmlns:a16="http://schemas.microsoft.com/office/drawing/2014/main" id="{B3000826-4450-4051-B359-C24EC9C95F2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2375093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4" imgH="345" progId="TCLayout.ActiveDocument.1">
                  <p:embed/>
                </p:oleObj>
              </mc:Choice>
              <mc:Fallback>
                <p:oleObj name="think-cell Slide" r:id="rId4" imgW="344" imgH="345" progId="TCLayout.ActiveDocument.1">
                  <p:embed/>
                  <p:pic>
                    <p:nvPicPr>
                      <p:cNvPr id="14" name="Objekt 13" hidden="1">
                        <a:extLst>
                          <a:ext uri="{FF2B5EF4-FFF2-40B4-BE49-F238E27FC236}">
                            <a16:creationId xmlns:a16="http://schemas.microsoft.com/office/drawing/2014/main" id="{B3000826-4450-4051-B359-C24EC9C95F2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hteck 12" hidden="1">
            <a:extLst>
              <a:ext uri="{FF2B5EF4-FFF2-40B4-BE49-F238E27FC236}">
                <a16:creationId xmlns:a16="http://schemas.microsoft.com/office/drawing/2014/main" id="{0636F650-58F2-4143-B574-061560E3642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32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1" name="Bildplatzhalter 22">
            <a:extLst>
              <a:ext uri="{FF2B5EF4-FFF2-40B4-BE49-F238E27FC236}">
                <a16:creationId xmlns:a16="http://schemas.microsoft.com/office/drawing/2014/main" id="{2FE660F0-0F20-4480-BF8B-03817A10F07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169863" y="169863"/>
            <a:ext cx="11852275" cy="6518275"/>
          </a:xfrm>
          <a:solidFill>
            <a:schemeClr val="accent3"/>
          </a:solidFill>
        </p:spPr>
        <p:txBody>
          <a:bodyPr/>
          <a:lstStyle>
            <a:lvl1pPr>
              <a:spcBef>
                <a:spcPts val="0"/>
              </a:spcBef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38974986-8497-4986-B6EC-BD1D497DD0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0" y="1304764"/>
            <a:ext cx="6203950" cy="1154088"/>
          </a:xfrm>
          <a:custGeom>
            <a:avLst/>
            <a:gdLst>
              <a:gd name="connsiteX0" fmla="*/ 0 w 6203950"/>
              <a:gd name="connsiteY0" fmla="*/ 0 h 1154088"/>
              <a:gd name="connsiteX1" fmla="*/ 155340 w 6203950"/>
              <a:gd name="connsiteY1" fmla="*/ 0 h 1154088"/>
              <a:gd name="connsiteX2" fmla="*/ 169200 w 6203950"/>
              <a:gd name="connsiteY2" fmla="*/ 0 h 1154088"/>
              <a:gd name="connsiteX3" fmla="*/ 6203950 w 6203950"/>
              <a:gd name="connsiteY3" fmla="*/ 0 h 1154088"/>
              <a:gd name="connsiteX4" fmla="*/ 6203950 w 6203950"/>
              <a:gd name="connsiteY4" fmla="*/ 169200 h 1154088"/>
              <a:gd name="connsiteX5" fmla="*/ 169200 w 6203950"/>
              <a:gd name="connsiteY5" fmla="*/ 169200 h 1154088"/>
              <a:gd name="connsiteX6" fmla="*/ 169200 w 6203950"/>
              <a:gd name="connsiteY6" fmla="*/ 1126800 h 1154088"/>
              <a:gd name="connsiteX7" fmla="*/ 169200 w 6203950"/>
              <a:gd name="connsiteY7" fmla="*/ 1154088 h 1154088"/>
              <a:gd name="connsiteX8" fmla="*/ 0 w 6203950"/>
              <a:gd name="connsiteY8" fmla="*/ 1154088 h 1154088"/>
              <a:gd name="connsiteX9" fmla="*/ 0 w 6203950"/>
              <a:gd name="connsiteY9" fmla="*/ 1126800 h 1154088"/>
              <a:gd name="connsiteX10" fmla="*/ 0 w 6203950"/>
              <a:gd name="connsiteY10" fmla="*/ 85886 h 1154088"/>
              <a:gd name="connsiteX0" fmla="*/ 0 w 6203950"/>
              <a:gd name="connsiteY0" fmla="*/ 0 h 1154088"/>
              <a:gd name="connsiteX1" fmla="*/ 155340 w 6203950"/>
              <a:gd name="connsiteY1" fmla="*/ 0 h 1154088"/>
              <a:gd name="connsiteX2" fmla="*/ 169200 w 6203950"/>
              <a:gd name="connsiteY2" fmla="*/ 0 h 1154088"/>
              <a:gd name="connsiteX3" fmla="*/ 6203950 w 6203950"/>
              <a:gd name="connsiteY3" fmla="*/ 0 h 1154088"/>
              <a:gd name="connsiteX4" fmla="*/ 6203950 w 6203950"/>
              <a:gd name="connsiteY4" fmla="*/ 169200 h 1154088"/>
              <a:gd name="connsiteX5" fmla="*/ 169200 w 6203950"/>
              <a:gd name="connsiteY5" fmla="*/ 169200 h 1154088"/>
              <a:gd name="connsiteX6" fmla="*/ 169200 w 6203950"/>
              <a:gd name="connsiteY6" fmla="*/ 1126800 h 1154088"/>
              <a:gd name="connsiteX7" fmla="*/ 169200 w 6203950"/>
              <a:gd name="connsiteY7" fmla="*/ 1154088 h 1154088"/>
              <a:gd name="connsiteX8" fmla="*/ 0 w 6203950"/>
              <a:gd name="connsiteY8" fmla="*/ 1154088 h 1154088"/>
              <a:gd name="connsiteX9" fmla="*/ 0 w 6203950"/>
              <a:gd name="connsiteY9" fmla="*/ 85886 h 1154088"/>
              <a:gd name="connsiteX10" fmla="*/ 0 w 6203950"/>
              <a:gd name="connsiteY10" fmla="*/ 0 h 1154088"/>
              <a:gd name="connsiteX0" fmla="*/ 0 w 6203950"/>
              <a:gd name="connsiteY0" fmla="*/ 0 h 1154088"/>
              <a:gd name="connsiteX1" fmla="*/ 155340 w 6203950"/>
              <a:gd name="connsiteY1" fmla="*/ 0 h 1154088"/>
              <a:gd name="connsiteX2" fmla="*/ 169200 w 6203950"/>
              <a:gd name="connsiteY2" fmla="*/ 0 h 1154088"/>
              <a:gd name="connsiteX3" fmla="*/ 6203950 w 6203950"/>
              <a:gd name="connsiteY3" fmla="*/ 0 h 1154088"/>
              <a:gd name="connsiteX4" fmla="*/ 6203950 w 6203950"/>
              <a:gd name="connsiteY4" fmla="*/ 169200 h 1154088"/>
              <a:gd name="connsiteX5" fmla="*/ 169200 w 6203950"/>
              <a:gd name="connsiteY5" fmla="*/ 169200 h 1154088"/>
              <a:gd name="connsiteX6" fmla="*/ 169200 w 6203950"/>
              <a:gd name="connsiteY6" fmla="*/ 1154088 h 1154088"/>
              <a:gd name="connsiteX7" fmla="*/ 0 w 6203950"/>
              <a:gd name="connsiteY7" fmla="*/ 1154088 h 1154088"/>
              <a:gd name="connsiteX8" fmla="*/ 0 w 6203950"/>
              <a:gd name="connsiteY8" fmla="*/ 85886 h 1154088"/>
              <a:gd name="connsiteX9" fmla="*/ 0 w 6203950"/>
              <a:gd name="connsiteY9" fmla="*/ 0 h 1154088"/>
              <a:gd name="connsiteX0" fmla="*/ 0 w 6203950"/>
              <a:gd name="connsiteY0" fmla="*/ 0 h 1154088"/>
              <a:gd name="connsiteX1" fmla="*/ 155340 w 6203950"/>
              <a:gd name="connsiteY1" fmla="*/ 0 h 1154088"/>
              <a:gd name="connsiteX2" fmla="*/ 169200 w 6203950"/>
              <a:gd name="connsiteY2" fmla="*/ 0 h 1154088"/>
              <a:gd name="connsiteX3" fmla="*/ 6203950 w 6203950"/>
              <a:gd name="connsiteY3" fmla="*/ 0 h 1154088"/>
              <a:gd name="connsiteX4" fmla="*/ 6203950 w 6203950"/>
              <a:gd name="connsiteY4" fmla="*/ 169200 h 1154088"/>
              <a:gd name="connsiteX5" fmla="*/ 169200 w 6203950"/>
              <a:gd name="connsiteY5" fmla="*/ 169200 h 1154088"/>
              <a:gd name="connsiteX6" fmla="*/ 169200 w 6203950"/>
              <a:gd name="connsiteY6" fmla="*/ 1154088 h 1154088"/>
              <a:gd name="connsiteX7" fmla="*/ 0 w 6203950"/>
              <a:gd name="connsiteY7" fmla="*/ 1154088 h 1154088"/>
              <a:gd name="connsiteX8" fmla="*/ 0 w 6203950"/>
              <a:gd name="connsiteY8" fmla="*/ 0 h 1154088"/>
              <a:gd name="connsiteX0" fmla="*/ 0 w 6203950"/>
              <a:gd name="connsiteY0" fmla="*/ 0 h 1154088"/>
              <a:gd name="connsiteX1" fmla="*/ 155340 w 6203950"/>
              <a:gd name="connsiteY1" fmla="*/ 0 h 1154088"/>
              <a:gd name="connsiteX2" fmla="*/ 6203950 w 6203950"/>
              <a:gd name="connsiteY2" fmla="*/ 0 h 1154088"/>
              <a:gd name="connsiteX3" fmla="*/ 6203950 w 6203950"/>
              <a:gd name="connsiteY3" fmla="*/ 169200 h 1154088"/>
              <a:gd name="connsiteX4" fmla="*/ 169200 w 6203950"/>
              <a:gd name="connsiteY4" fmla="*/ 169200 h 1154088"/>
              <a:gd name="connsiteX5" fmla="*/ 169200 w 6203950"/>
              <a:gd name="connsiteY5" fmla="*/ 1154088 h 1154088"/>
              <a:gd name="connsiteX6" fmla="*/ 0 w 6203950"/>
              <a:gd name="connsiteY6" fmla="*/ 1154088 h 1154088"/>
              <a:gd name="connsiteX7" fmla="*/ 0 w 6203950"/>
              <a:gd name="connsiteY7" fmla="*/ 0 h 1154088"/>
              <a:gd name="connsiteX0" fmla="*/ 0 w 6203950"/>
              <a:gd name="connsiteY0" fmla="*/ 0 h 1154088"/>
              <a:gd name="connsiteX1" fmla="*/ 6203950 w 6203950"/>
              <a:gd name="connsiteY1" fmla="*/ 0 h 1154088"/>
              <a:gd name="connsiteX2" fmla="*/ 6203950 w 6203950"/>
              <a:gd name="connsiteY2" fmla="*/ 169200 h 1154088"/>
              <a:gd name="connsiteX3" fmla="*/ 169200 w 6203950"/>
              <a:gd name="connsiteY3" fmla="*/ 169200 h 1154088"/>
              <a:gd name="connsiteX4" fmla="*/ 169200 w 6203950"/>
              <a:gd name="connsiteY4" fmla="*/ 1154088 h 1154088"/>
              <a:gd name="connsiteX5" fmla="*/ 0 w 6203950"/>
              <a:gd name="connsiteY5" fmla="*/ 1154088 h 1154088"/>
              <a:gd name="connsiteX6" fmla="*/ 0 w 6203950"/>
              <a:gd name="connsiteY6" fmla="*/ 0 h 115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03950" h="1154088">
                <a:moveTo>
                  <a:pt x="0" y="0"/>
                </a:moveTo>
                <a:lnTo>
                  <a:pt x="6203950" y="0"/>
                </a:lnTo>
                <a:lnTo>
                  <a:pt x="6203950" y="169200"/>
                </a:lnTo>
                <a:lnTo>
                  <a:pt x="169200" y="169200"/>
                </a:lnTo>
                <a:lnTo>
                  <a:pt x="169200" y="1154088"/>
                </a:lnTo>
                <a:lnTo>
                  <a:pt x="0" y="115408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88000">
                <a:schemeClr val="tx2">
                  <a:alpha val="0"/>
                </a:schemeClr>
              </a:gs>
              <a:gs pos="65000">
                <a:schemeClr val="tx2"/>
              </a:gs>
            </a:gsLst>
            <a:lin ang="0" scaled="0"/>
          </a:gradFill>
        </p:spPr>
        <p:txBody>
          <a:bodyPr wrap="square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 b="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 b="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" b="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" b="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" b="0">
                <a:noFill/>
              </a:defRPr>
            </a:lvl5pPr>
          </a:lstStyle>
          <a:p>
            <a:pPr lvl="0"/>
            <a:r>
              <a:rPr lang="de-DE" dirty="0"/>
              <a:t>x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E09267D-AE8C-432E-91B1-86D0142D2B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69200" y="1478100"/>
            <a:ext cx="7654992" cy="1139702"/>
          </a:xfr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  <a:gs pos="85000">
                <a:schemeClr val="bg1"/>
              </a:gs>
            </a:gsLst>
            <a:lin ang="0" scaled="0"/>
          </a:gradFill>
        </p:spPr>
        <p:txBody>
          <a:bodyPr lIns="1440000" bIns="72000" anchor="b"/>
          <a:lstStyle>
            <a:lvl1pPr>
              <a:defRPr sz="3200" cap="all" baseline="0">
                <a:gradFill>
                  <a:gsLst>
                    <a:gs pos="11000">
                      <a:schemeClr val="accent1"/>
                    </a:gs>
                    <a:gs pos="55000">
                      <a:schemeClr val="tx2"/>
                    </a:gs>
                    <a:gs pos="93000">
                      <a:schemeClr val="accent1"/>
                    </a:gs>
                  </a:gsLst>
                  <a:lin ang="0" scaled="0"/>
                </a:gradFill>
              </a:defRPr>
            </a:lvl1pPr>
          </a:lstStyle>
          <a:p>
            <a:r>
              <a:rPr lang="de-DE" dirty="0"/>
              <a:t>Kapitelnamen durch Klicken bearbeiten</a:t>
            </a:r>
          </a:p>
        </p:txBody>
      </p:sp>
      <p:sp>
        <p:nvSpPr>
          <p:cNvPr id="15" name="Textplatzhalter 15">
            <a:extLst>
              <a:ext uri="{FF2B5EF4-FFF2-40B4-BE49-F238E27FC236}">
                <a16:creationId xmlns:a16="http://schemas.microsoft.com/office/drawing/2014/main" id="{227E5833-AB6C-49F7-B45C-5EAD1FECD1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299355" y="1477963"/>
            <a:ext cx="1260000" cy="1139825"/>
          </a:xfrm>
        </p:spPr>
        <p:txBody>
          <a:bodyPr wrap="none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500" b="1">
                <a:gradFill>
                  <a:gsLst>
                    <a:gs pos="11000">
                      <a:schemeClr val="accent1"/>
                    </a:gs>
                    <a:gs pos="55000">
                      <a:schemeClr val="tx2"/>
                    </a:gs>
                    <a:gs pos="93000">
                      <a:schemeClr val="accent1"/>
                    </a:gs>
                  </a:gsLst>
                  <a:lin ang="0" scaled="0"/>
                </a:gra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500" b="1">
                <a:gradFill>
                  <a:gsLst>
                    <a:gs pos="11000">
                      <a:schemeClr val="accent1"/>
                    </a:gs>
                    <a:gs pos="55000">
                      <a:schemeClr val="tx2"/>
                    </a:gs>
                    <a:gs pos="93000">
                      <a:schemeClr val="accent1"/>
                    </a:gs>
                  </a:gsLst>
                  <a:lin ang="0" scaled="0"/>
                </a:gra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8500" b="1">
                <a:gradFill>
                  <a:gsLst>
                    <a:gs pos="11000">
                      <a:schemeClr val="accent1"/>
                    </a:gs>
                    <a:gs pos="55000">
                      <a:schemeClr val="tx2"/>
                    </a:gs>
                    <a:gs pos="93000">
                      <a:schemeClr val="accent1"/>
                    </a:gs>
                  </a:gsLst>
                  <a:lin ang="0" scaled="0"/>
                </a:gra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8500" b="1">
                <a:gradFill>
                  <a:gsLst>
                    <a:gs pos="11000">
                      <a:schemeClr val="accent1"/>
                    </a:gs>
                    <a:gs pos="55000">
                      <a:schemeClr val="tx2"/>
                    </a:gs>
                    <a:gs pos="93000">
                      <a:schemeClr val="accent1"/>
                    </a:gs>
                  </a:gsLst>
                  <a:lin ang="0" scaled="0"/>
                </a:gra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8500" b="1">
                <a:gradFill>
                  <a:gsLst>
                    <a:gs pos="11000">
                      <a:schemeClr val="accent1"/>
                    </a:gs>
                    <a:gs pos="55000">
                      <a:schemeClr val="tx2"/>
                    </a:gs>
                    <a:gs pos="93000">
                      <a:schemeClr val="accent1"/>
                    </a:gs>
                  </a:gsLst>
                  <a:lin ang="0" scaled="0"/>
                </a:gradFill>
              </a:defRPr>
            </a:lvl5pPr>
          </a:lstStyle>
          <a:p>
            <a:pPr lvl="0"/>
            <a:r>
              <a:rPr lang="de-DE" dirty="0"/>
              <a:t>01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25678949-AF5D-4AE9-9764-F802EC50BE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9925050" y="433388"/>
            <a:ext cx="1752600" cy="515938"/>
          </a:xfrm>
          <a:prstGeom prst="rect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 b="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 b="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" b="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" b="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" b="0">
                <a:noFill/>
              </a:defRPr>
            </a:lvl5pPr>
          </a:lstStyle>
          <a:p>
            <a:pPr lvl="0"/>
            <a:r>
              <a:rPr lang="de-DE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506425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ennfolie Orange (He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kt 13" hidden="1">
            <a:extLst>
              <a:ext uri="{FF2B5EF4-FFF2-40B4-BE49-F238E27FC236}">
                <a16:creationId xmlns:a16="http://schemas.microsoft.com/office/drawing/2014/main" id="{B3000826-4450-4051-B359-C24EC9C95F2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2889758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4" imgH="345" progId="TCLayout.ActiveDocument.1">
                  <p:embed/>
                </p:oleObj>
              </mc:Choice>
              <mc:Fallback>
                <p:oleObj name="think-cell Slide" r:id="rId4" imgW="344" imgH="345" progId="TCLayout.ActiveDocument.1">
                  <p:embed/>
                  <p:pic>
                    <p:nvPicPr>
                      <p:cNvPr id="14" name="Objekt 13" hidden="1">
                        <a:extLst>
                          <a:ext uri="{FF2B5EF4-FFF2-40B4-BE49-F238E27FC236}">
                            <a16:creationId xmlns:a16="http://schemas.microsoft.com/office/drawing/2014/main" id="{B3000826-4450-4051-B359-C24EC9C95F2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hteck 12" hidden="1">
            <a:extLst>
              <a:ext uri="{FF2B5EF4-FFF2-40B4-BE49-F238E27FC236}">
                <a16:creationId xmlns:a16="http://schemas.microsoft.com/office/drawing/2014/main" id="{0636F650-58F2-4143-B574-061560E3642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32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1" name="Bildplatzhalter 22">
            <a:extLst>
              <a:ext uri="{FF2B5EF4-FFF2-40B4-BE49-F238E27FC236}">
                <a16:creationId xmlns:a16="http://schemas.microsoft.com/office/drawing/2014/main" id="{2FE660F0-0F20-4480-BF8B-03817A10F07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169863" y="169863"/>
            <a:ext cx="11852275" cy="6518275"/>
          </a:xfrm>
          <a:solidFill>
            <a:schemeClr val="accent2"/>
          </a:solidFill>
        </p:spPr>
        <p:txBody>
          <a:bodyPr/>
          <a:lstStyle>
            <a:lvl1pPr>
              <a:spcBef>
                <a:spcPts val="0"/>
              </a:spcBef>
              <a:defRPr sz="14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38974986-8497-4986-B6EC-BD1D497DD0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0" y="1304764"/>
            <a:ext cx="6203950" cy="1154088"/>
          </a:xfrm>
          <a:custGeom>
            <a:avLst/>
            <a:gdLst>
              <a:gd name="connsiteX0" fmla="*/ 0 w 6203950"/>
              <a:gd name="connsiteY0" fmla="*/ 0 h 1154088"/>
              <a:gd name="connsiteX1" fmla="*/ 155340 w 6203950"/>
              <a:gd name="connsiteY1" fmla="*/ 0 h 1154088"/>
              <a:gd name="connsiteX2" fmla="*/ 169200 w 6203950"/>
              <a:gd name="connsiteY2" fmla="*/ 0 h 1154088"/>
              <a:gd name="connsiteX3" fmla="*/ 6203950 w 6203950"/>
              <a:gd name="connsiteY3" fmla="*/ 0 h 1154088"/>
              <a:gd name="connsiteX4" fmla="*/ 6203950 w 6203950"/>
              <a:gd name="connsiteY4" fmla="*/ 169200 h 1154088"/>
              <a:gd name="connsiteX5" fmla="*/ 169200 w 6203950"/>
              <a:gd name="connsiteY5" fmla="*/ 169200 h 1154088"/>
              <a:gd name="connsiteX6" fmla="*/ 169200 w 6203950"/>
              <a:gd name="connsiteY6" fmla="*/ 1126800 h 1154088"/>
              <a:gd name="connsiteX7" fmla="*/ 169200 w 6203950"/>
              <a:gd name="connsiteY7" fmla="*/ 1154088 h 1154088"/>
              <a:gd name="connsiteX8" fmla="*/ 0 w 6203950"/>
              <a:gd name="connsiteY8" fmla="*/ 1154088 h 1154088"/>
              <a:gd name="connsiteX9" fmla="*/ 0 w 6203950"/>
              <a:gd name="connsiteY9" fmla="*/ 1126800 h 1154088"/>
              <a:gd name="connsiteX10" fmla="*/ 0 w 6203950"/>
              <a:gd name="connsiteY10" fmla="*/ 85886 h 1154088"/>
              <a:gd name="connsiteX0" fmla="*/ 0 w 6203950"/>
              <a:gd name="connsiteY0" fmla="*/ 0 h 1154088"/>
              <a:gd name="connsiteX1" fmla="*/ 155340 w 6203950"/>
              <a:gd name="connsiteY1" fmla="*/ 0 h 1154088"/>
              <a:gd name="connsiteX2" fmla="*/ 169200 w 6203950"/>
              <a:gd name="connsiteY2" fmla="*/ 0 h 1154088"/>
              <a:gd name="connsiteX3" fmla="*/ 6203950 w 6203950"/>
              <a:gd name="connsiteY3" fmla="*/ 0 h 1154088"/>
              <a:gd name="connsiteX4" fmla="*/ 6203950 w 6203950"/>
              <a:gd name="connsiteY4" fmla="*/ 169200 h 1154088"/>
              <a:gd name="connsiteX5" fmla="*/ 169200 w 6203950"/>
              <a:gd name="connsiteY5" fmla="*/ 169200 h 1154088"/>
              <a:gd name="connsiteX6" fmla="*/ 169200 w 6203950"/>
              <a:gd name="connsiteY6" fmla="*/ 1126800 h 1154088"/>
              <a:gd name="connsiteX7" fmla="*/ 169200 w 6203950"/>
              <a:gd name="connsiteY7" fmla="*/ 1154088 h 1154088"/>
              <a:gd name="connsiteX8" fmla="*/ 0 w 6203950"/>
              <a:gd name="connsiteY8" fmla="*/ 1154088 h 1154088"/>
              <a:gd name="connsiteX9" fmla="*/ 0 w 6203950"/>
              <a:gd name="connsiteY9" fmla="*/ 85886 h 1154088"/>
              <a:gd name="connsiteX10" fmla="*/ 0 w 6203950"/>
              <a:gd name="connsiteY10" fmla="*/ 0 h 1154088"/>
              <a:gd name="connsiteX0" fmla="*/ 0 w 6203950"/>
              <a:gd name="connsiteY0" fmla="*/ 0 h 1154088"/>
              <a:gd name="connsiteX1" fmla="*/ 155340 w 6203950"/>
              <a:gd name="connsiteY1" fmla="*/ 0 h 1154088"/>
              <a:gd name="connsiteX2" fmla="*/ 169200 w 6203950"/>
              <a:gd name="connsiteY2" fmla="*/ 0 h 1154088"/>
              <a:gd name="connsiteX3" fmla="*/ 6203950 w 6203950"/>
              <a:gd name="connsiteY3" fmla="*/ 0 h 1154088"/>
              <a:gd name="connsiteX4" fmla="*/ 6203950 w 6203950"/>
              <a:gd name="connsiteY4" fmla="*/ 169200 h 1154088"/>
              <a:gd name="connsiteX5" fmla="*/ 169200 w 6203950"/>
              <a:gd name="connsiteY5" fmla="*/ 169200 h 1154088"/>
              <a:gd name="connsiteX6" fmla="*/ 169200 w 6203950"/>
              <a:gd name="connsiteY6" fmla="*/ 1154088 h 1154088"/>
              <a:gd name="connsiteX7" fmla="*/ 0 w 6203950"/>
              <a:gd name="connsiteY7" fmla="*/ 1154088 h 1154088"/>
              <a:gd name="connsiteX8" fmla="*/ 0 w 6203950"/>
              <a:gd name="connsiteY8" fmla="*/ 85886 h 1154088"/>
              <a:gd name="connsiteX9" fmla="*/ 0 w 6203950"/>
              <a:gd name="connsiteY9" fmla="*/ 0 h 1154088"/>
              <a:gd name="connsiteX0" fmla="*/ 0 w 6203950"/>
              <a:gd name="connsiteY0" fmla="*/ 0 h 1154088"/>
              <a:gd name="connsiteX1" fmla="*/ 155340 w 6203950"/>
              <a:gd name="connsiteY1" fmla="*/ 0 h 1154088"/>
              <a:gd name="connsiteX2" fmla="*/ 169200 w 6203950"/>
              <a:gd name="connsiteY2" fmla="*/ 0 h 1154088"/>
              <a:gd name="connsiteX3" fmla="*/ 6203950 w 6203950"/>
              <a:gd name="connsiteY3" fmla="*/ 0 h 1154088"/>
              <a:gd name="connsiteX4" fmla="*/ 6203950 w 6203950"/>
              <a:gd name="connsiteY4" fmla="*/ 169200 h 1154088"/>
              <a:gd name="connsiteX5" fmla="*/ 169200 w 6203950"/>
              <a:gd name="connsiteY5" fmla="*/ 169200 h 1154088"/>
              <a:gd name="connsiteX6" fmla="*/ 169200 w 6203950"/>
              <a:gd name="connsiteY6" fmla="*/ 1154088 h 1154088"/>
              <a:gd name="connsiteX7" fmla="*/ 0 w 6203950"/>
              <a:gd name="connsiteY7" fmla="*/ 1154088 h 1154088"/>
              <a:gd name="connsiteX8" fmla="*/ 0 w 6203950"/>
              <a:gd name="connsiteY8" fmla="*/ 0 h 1154088"/>
              <a:gd name="connsiteX0" fmla="*/ 0 w 6203950"/>
              <a:gd name="connsiteY0" fmla="*/ 0 h 1154088"/>
              <a:gd name="connsiteX1" fmla="*/ 155340 w 6203950"/>
              <a:gd name="connsiteY1" fmla="*/ 0 h 1154088"/>
              <a:gd name="connsiteX2" fmla="*/ 6203950 w 6203950"/>
              <a:gd name="connsiteY2" fmla="*/ 0 h 1154088"/>
              <a:gd name="connsiteX3" fmla="*/ 6203950 w 6203950"/>
              <a:gd name="connsiteY3" fmla="*/ 169200 h 1154088"/>
              <a:gd name="connsiteX4" fmla="*/ 169200 w 6203950"/>
              <a:gd name="connsiteY4" fmla="*/ 169200 h 1154088"/>
              <a:gd name="connsiteX5" fmla="*/ 169200 w 6203950"/>
              <a:gd name="connsiteY5" fmla="*/ 1154088 h 1154088"/>
              <a:gd name="connsiteX6" fmla="*/ 0 w 6203950"/>
              <a:gd name="connsiteY6" fmla="*/ 1154088 h 1154088"/>
              <a:gd name="connsiteX7" fmla="*/ 0 w 6203950"/>
              <a:gd name="connsiteY7" fmla="*/ 0 h 1154088"/>
              <a:gd name="connsiteX0" fmla="*/ 0 w 6203950"/>
              <a:gd name="connsiteY0" fmla="*/ 0 h 1154088"/>
              <a:gd name="connsiteX1" fmla="*/ 6203950 w 6203950"/>
              <a:gd name="connsiteY1" fmla="*/ 0 h 1154088"/>
              <a:gd name="connsiteX2" fmla="*/ 6203950 w 6203950"/>
              <a:gd name="connsiteY2" fmla="*/ 169200 h 1154088"/>
              <a:gd name="connsiteX3" fmla="*/ 169200 w 6203950"/>
              <a:gd name="connsiteY3" fmla="*/ 169200 h 1154088"/>
              <a:gd name="connsiteX4" fmla="*/ 169200 w 6203950"/>
              <a:gd name="connsiteY4" fmla="*/ 1154088 h 1154088"/>
              <a:gd name="connsiteX5" fmla="*/ 0 w 6203950"/>
              <a:gd name="connsiteY5" fmla="*/ 1154088 h 1154088"/>
              <a:gd name="connsiteX6" fmla="*/ 0 w 6203950"/>
              <a:gd name="connsiteY6" fmla="*/ 0 h 115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03950" h="1154088">
                <a:moveTo>
                  <a:pt x="0" y="0"/>
                </a:moveTo>
                <a:lnTo>
                  <a:pt x="6203950" y="0"/>
                </a:lnTo>
                <a:lnTo>
                  <a:pt x="6203950" y="169200"/>
                </a:lnTo>
                <a:lnTo>
                  <a:pt x="169200" y="169200"/>
                </a:lnTo>
                <a:lnTo>
                  <a:pt x="169200" y="1154088"/>
                </a:lnTo>
                <a:lnTo>
                  <a:pt x="0" y="115408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88000">
                <a:srgbClr val="F59A00">
                  <a:alpha val="0"/>
                </a:srgbClr>
              </a:gs>
              <a:gs pos="65000">
                <a:srgbClr val="F59A00"/>
              </a:gs>
            </a:gsLst>
            <a:lin ang="0" scaled="0"/>
          </a:gradFill>
        </p:spPr>
        <p:txBody>
          <a:bodyPr wrap="square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 b="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 b="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" b="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" b="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" b="0">
                <a:noFill/>
              </a:defRPr>
            </a:lvl5pPr>
          </a:lstStyle>
          <a:p>
            <a:pPr lvl="0"/>
            <a:r>
              <a:rPr lang="de-DE" dirty="0"/>
              <a:t>x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E09267D-AE8C-432E-91B1-86D0142D2B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69200" y="1478100"/>
            <a:ext cx="7654992" cy="1139702"/>
          </a:xfr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  <a:gs pos="85000">
                <a:schemeClr val="bg1"/>
              </a:gs>
            </a:gsLst>
            <a:lin ang="0" scaled="0"/>
          </a:gradFill>
        </p:spPr>
        <p:txBody>
          <a:bodyPr lIns="1440000" bIns="72000" anchor="b"/>
          <a:lstStyle>
            <a:lvl1pPr>
              <a:defRPr sz="3200" cap="all" baseline="0">
                <a:gradFill>
                  <a:gsLst>
                    <a:gs pos="11000">
                      <a:schemeClr val="accent4"/>
                    </a:gs>
                    <a:gs pos="55000">
                      <a:srgbClr val="F59A00"/>
                    </a:gs>
                    <a:gs pos="93000">
                      <a:schemeClr val="accent4"/>
                    </a:gs>
                  </a:gsLst>
                  <a:lin ang="3000000" scaled="0"/>
                </a:gradFill>
              </a:defRPr>
            </a:lvl1pPr>
          </a:lstStyle>
          <a:p>
            <a:r>
              <a:rPr lang="de-DE" dirty="0"/>
              <a:t>Kapitelnamen durch Klicken bearbeiten</a:t>
            </a:r>
          </a:p>
        </p:txBody>
      </p:sp>
      <p:sp>
        <p:nvSpPr>
          <p:cNvPr id="15" name="Textplatzhalter 15">
            <a:extLst>
              <a:ext uri="{FF2B5EF4-FFF2-40B4-BE49-F238E27FC236}">
                <a16:creationId xmlns:a16="http://schemas.microsoft.com/office/drawing/2014/main" id="{227E5833-AB6C-49F7-B45C-5EAD1FECD1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299355" y="1477963"/>
            <a:ext cx="1260000" cy="1139825"/>
          </a:xfrm>
        </p:spPr>
        <p:txBody>
          <a:bodyPr wrap="none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500" b="1">
                <a:gradFill>
                  <a:gsLst>
                    <a:gs pos="11000">
                      <a:schemeClr val="accent4"/>
                    </a:gs>
                    <a:gs pos="55000">
                      <a:srgbClr val="F59A00"/>
                    </a:gs>
                    <a:gs pos="93000">
                      <a:schemeClr val="accent4"/>
                    </a:gs>
                  </a:gsLst>
                  <a:lin ang="3000000" scaled="0"/>
                </a:gra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500" b="1">
                <a:gradFill>
                  <a:gsLst>
                    <a:gs pos="11000">
                      <a:schemeClr val="accent1"/>
                    </a:gs>
                    <a:gs pos="55000">
                      <a:schemeClr val="tx2"/>
                    </a:gs>
                    <a:gs pos="93000">
                      <a:schemeClr val="accent1"/>
                    </a:gs>
                  </a:gsLst>
                  <a:lin ang="0" scaled="0"/>
                </a:gra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8500" b="1">
                <a:gradFill>
                  <a:gsLst>
                    <a:gs pos="11000">
                      <a:schemeClr val="accent1"/>
                    </a:gs>
                    <a:gs pos="55000">
                      <a:schemeClr val="tx2"/>
                    </a:gs>
                    <a:gs pos="93000">
                      <a:schemeClr val="accent1"/>
                    </a:gs>
                  </a:gsLst>
                  <a:lin ang="0" scaled="0"/>
                </a:gra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8500" b="1">
                <a:gradFill>
                  <a:gsLst>
                    <a:gs pos="11000">
                      <a:schemeClr val="accent1"/>
                    </a:gs>
                    <a:gs pos="55000">
                      <a:schemeClr val="tx2"/>
                    </a:gs>
                    <a:gs pos="93000">
                      <a:schemeClr val="accent1"/>
                    </a:gs>
                  </a:gsLst>
                  <a:lin ang="0" scaled="0"/>
                </a:gra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8500" b="1">
                <a:gradFill>
                  <a:gsLst>
                    <a:gs pos="11000">
                      <a:schemeClr val="accent1"/>
                    </a:gs>
                    <a:gs pos="55000">
                      <a:schemeClr val="tx2"/>
                    </a:gs>
                    <a:gs pos="93000">
                      <a:schemeClr val="accent1"/>
                    </a:gs>
                  </a:gsLst>
                  <a:lin ang="0" scaled="0"/>
                </a:gradFill>
              </a:defRPr>
            </a:lvl5pPr>
          </a:lstStyle>
          <a:p>
            <a:pPr lvl="0"/>
            <a:r>
              <a:rPr lang="de-DE" dirty="0"/>
              <a:t>01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25678949-AF5D-4AE9-9764-F802EC50BE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9925050" y="433388"/>
            <a:ext cx="1752600" cy="515938"/>
          </a:xfrm>
          <a:prstGeom prst="rect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 b="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 b="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" b="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" b="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" b="0">
                <a:noFill/>
              </a:defRPr>
            </a:lvl5pPr>
          </a:lstStyle>
          <a:p>
            <a:pPr lvl="0"/>
            <a:r>
              <a:rPr lang="de-DE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159223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ennfolie Orange (Dunk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kt 13" hidden="1">
            <a:extLst>
              <a:ext uri="{FF2B5EF4-FFF2-40B4-BE49-F238E27FC236}">
                <a16:creationId xmlns:a16="http://schemas.microsoft.com/office/drawing/2014/main" id="{B3000826-4450-4051-B359-C24EC9C95F2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264159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4" imgH="345" progId="TCLayout.ActiveDocument.1">
                  <p:embed/>
                </p:oleObj>
              </mc:Choice>
              <mc:Fallback>
                <p:oleObj name="think-cell Slide" r:id="rId4" imgW="344" imgH="345" progId="TCLayout.ActiveDocument.1">
                  <p:embed/>
                  <p:pic>
                    <p:nvPicPr>
                      <p:cNvPr id="14" name="Objekt 13" hidden="1">
                        <a:extLst>
                          <a:ext uri="{FF2B5EF4-FFF2-40B4-BE49-F238E27FC236}">
                            <a16:creationId xmlns:a16="http://schemas.microsoft.com/office/drawing/2014/main" id="{B3000826-4450-4051-B359-C24EC9C95F2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hteck 12" hidden="1">
            <a:extLst>
              <a:ext uri="{FF2B5EF4-FFF2-40B4-BE49-F238E27FC236}">
                <a16:creationId xmlns:a16="http://schemas.microsoft.com/office/drawing/2014/main" id="{0636F650-58F2-4143-B574-061560E3642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32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1" name="Bildplatzhalter 22">
            <a:extLst>
              <a:ext uri="{FF2B5EF4-FFF2-40B4-BE49-F238E27FC236}">
                <a16:creationId xmlns:a16="http://schemas.microsoft.com/office/drawing/2014/main" id="{2FE660F0-0F20-4480-BF8B-03817A10F07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169863" y="169863"/>
            <a:ext cx="11852275" cy="6518275"/>
          </a:xfrm>
          <a:solidFill>
            <a:schemeClr val="accent3"/>
          </a:solidFill>
        </p:spPr>
        <p:txBody>
          <a:bodyPr/>
          <a:lstStyle>
            <a:lvl1pPr>
              <a:spcBef>
                <a:spcPts val="0"/>
              </a:spcBef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38974986-8497-4986-B6EC-BD1D497DD0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0" y="1304764"/>
            <a:ext cx="6203950" cy="1154088"/>
          </a:xfrm>
          <a:custGeom>
            <a:avLst/>
            <a:gdLst>
              <a:gd name="connsiteX0" fmla="*/ 0 w 6203950"/>
              <a:gd name="connsiteY0" fmla="*/ 0 h 1154088"/>
              <a:gd name="connsiteX1" fmla="*/ 155340 w 6203950"/>
              <a:gd name="connsiteY1" fmla="*/ 0 h 1154088"/>
              <a:gd name="connsiteX2" fmla="*/ 169200 w 6203950"/>
              <a:gd name="connsiteY2" fmla="*/ 0 h 1154088"/>
              <a:gd name="connsiteX3" fmla="*/ 6203950 w 6203950"/>
              <a:gd name="connsiteY3" fmla="*/ 0 h 1154088"/>
              <a:gd name="connsiteX4" fmla="*/ 6203950 w 6203950"/>
              <a:gd name="connsiteY4" fmla="*/ 169200 h 1154088"/>
              <a:gd name="connsiteX5" fmla="*/ 169200 w 6203950"/>
              <a:gd name="connsiteY5" fmla="*/ 169200 h 1154088"/>
              <a:gd name="connsiteX6" fmla="*/ 169200 w 6203950"/>
              <a:gd name="connsiteY6" fmla="*/ 1126800 h 1154088"/>
              <a:gd name="connsiteX7" fmla="*/ 169200 w 6203950"/>
              <a:gd name="connsiteY7" fmla="*/ 1154088 h 1154088"/>
              <a:gd name="connsiteX8" fmla="*/ 0 w 6203950"/>
              <a:gd name="connsiteY8" fmla="*/ 1154088 h 1154088"/>
              <a:gd name="connsiteX9" fmla="*/ 0 w 6203950"/>
              <a:gd name="connsiteY9" fmla="*/ 1126800 h 1154088"/>
              <a:gd name="connsiteX10" fmla="*/ 0 w 6203950"/>
              <a:gd name="connsiteY10" fmla="*/ 85886 h 1154088"/>
              <a:gd name="connsiteX0" fmla="*/ 0 w 6203950"/>
              <a:gd name="connsiteY0" fmla="*/ 0 h 1154088"/>
              <a:gd name="connsiteX1" fmla="*/ 155340 w 6203950"/>
              <a:gd name="connsiteY1" fmla="*/ 0 h 1154088"/>
              <a:gd name="connsiteX2" fmla="*/ 169200 w 6203950"/>
              <a:gd name="connsiteY2" fmla="*/ 0 h 1154088"/>
              <a:gd name="connsiteX3" fmla="*/ 6203950 w 6203950"/>
              <a:gd name="connsiteY3" fmla="*/ 0 h 1154088"/>
              <a:gd name="connsiteX4" fmla="*/ 6203950 w 6203950"/>
              <a:gd name="connsiteY4" fmla="*/ 169200 h 1154088"/>
              <a:gd name="connsiteX5" fmla="*/ 169200 w 6203950"/>
              <a:gd name="connsiteY5" fmla="*/ 169200 h 1154088"/>
              <a:gd name="connsiteX6" fmla="*/ 169200 w 6203950"/>
              <a:gd name="connsiteY6" fmla="*/ 1126800 h 1154088"/>
              <a:gd name="connsiteX7" fmla="*/ 169200 w 6203950"/>
              <a:gd name="connsiteY7" fmla="*/ 1154088 h 1154088"/>
              <a:gd name="connsiteX8" fmla="*/ 0 w 6203950"/>
              <a:gd name="connsiteY8" fmla="*/ 1154088 h 1154088"/>
              <a:gd name="connsiteX9" fmla="*/ 0 w 6203950"/>
              <a:gd name="connsiteY9" fmla="*/ 85886 h 1154088"/>
              <a:gd name="connsiteX10" fmla="*/ 0 w 6203950"/>
              <a:gd name="connsiteY10" fmla="*/ 0 h 1154088"/>
              <a:gd name="connsiteX0" fmla="*/ 0 w 6203950"/>
              <a:gd name="connsiteY0" fmla="*/ 0 h 1154088"/>
              <a:gd name="connsiteX1" fmla="*/ 155340 w 6203950"/>
              <a:gd name="connsiteY1" fmla="*/ 0 h 1154088"/>
              <a:gd name="connsiteX2" fmla="*/ 169200 w 6203950"/>
              <a:gd name="connsiteY2" fmla="*/ 0 h 1154088"/>
              <a:gd name="connsiteX3" fmla="*/ 6203950 w 6203950"/>
              <a:gd name="connsiteY3" fmla="*/ 0 h 1154088"/>
              <a:gd name="connsiteX4" fmla="*/ 6203950 w 6203950"/>
              <a:gd name="connsiteY4" fmla="*/ 169200 h 1154088"/>
              <a:gd name="connsiteX5" fmla="*/ 169200 w 6203950"/>
              <a:gd name="connsiteY5" fmla="*/ 169200 h 1154088"/>
              <a:gd name="connsiteX6" fmla="*/ 169200 w 6203950"/>
              <a:gd name="connsiteY6" fmla="*/ 1154088 h 1154088"/>
              <a:gd name="connsiteX7" fmla="*/ 0 w 6203950"/>
              <a:gd name="connsiteY7" fmla="*/ 1154088 h 1154088"/>
              <a:gd name="connsiteX8" fmla="*/ 0 w 6203950"/>
              <a:gd name="connsiteY8" fmla="*/ 85886 h 1154088"/>
              <a:gd name="connsiteX9" fmla="*/ 0 w 6203950"/>
              <a:gd name="connsiteY9" fmla="*/ 0 h 1154088"/>
              <a:gd name="connsiteX0" fmla="*/ 0 w 6203950"/>
              <a:gd name="connsiteY0" fmla="*/ 0 h 1154088"/>
              <a:gd name="connsiteX1" fmla="*/ 155340 w 6203950"/>
              <a:gd name="connsiteY1" fmla="*/ 0 h 1154088"/>
              <a:gd name="connsiteX2" fmla="*/ 169200 w 6203950"/>
              <a:gd name="connsiteY2" fmla="*/ 0 h 1154088"/>
              <a:gd name="connsiteX3" fmla="*/ 6203950 w 6203950"/>
              <a:gd name="connsiteY3" fmla="*/ 0 h 1154088"/>
              <a:gd name="connsiteX4" fmla="*/ 6203950 w 6203950"/>
              <a:gd name="connsiteY4" fmla="*/ 169200 h 1154088"/>
              <a:gd name="connsiteX5" fmla="*/ 169200 w 6203950"/>
              <a:gd name="connsiteY5" fmla="*/ 169200 h 1154088"/>
              <a:gd name="connsiteX6" fmla="*/ 169200 w 6203950"/>
              <a:gd name="connsiteY6" fmla="*/ 1154088 h 1154088"/>
              <a:gd name="connsiteX7" fmla="*/ 0 w 6203950"/>
              <a:gd name="connsiteY7" fmla="*/ 1154088 h 1154088"/>
              <a:gd name="connsiteX8" fmla="*/ 0 w 6203950"/>
              <a:gd name="connsiteY8" fmla="*/ 0 h 1154088"/>
              <a:gd name="connsiteX0" fmla="*/ 0 w 6203950"/>
              <a:gd name="connsiteY0" fmla="*/ 0 h 1154088"/>
              <a:gd name="connsiteX1" fmla="*/ 155340 w 6203950"/>
              <a:gd name="connsiteY1" fmla="*/ 0 h 1154088"/>
              <a:gd name="connsiteX2" fmla="*/ 6203950 w 6203950"/>
              <a:gd name="connsiteY2" fmla="*/ 0 h 1154088"/>
              <a:gd name="connsiteX3" fmla="*/ 6203950 w 6203950"/>
              <a:gd name="connsiteY3" fmla="*/ 169200 h 1154088"/>
              <a:gd name="connsiteX4" fmla="*/ 169200 w 6203950"/>
              <a:gd name="connsiteY4" fmla="*/ 169200 h 1154088"/>
              <a:gd name="connsiteX5" fmla="*/ 169200 w 6203950"/>
              <a:gd name="connsiteY5" fmla="*/ 1154088 h 1154088"/>
              <a:gd name="connsiteX6" fmla="*/ 0 w 6203950"/>
              <a:gd name="connsiteY6" fmla="*/ 1154088 h 1154088"/>
              <a:gd name="connsiteX7" fmla="*/ 0 w 6203950"/>
              <a:gd name="connsiteY7" fmla="*/ 0 h 1154088"/>
              <a:gd name="connsiteX0" fmla="*/ 0 w 6203950"/>
              <a:gd name="connsiteY0" fmla="*/ 0 h 1154088"/>
              <a:gd name="connsiteX1" fmla="*/ 6203950 w 6203950"/>
              <a:gd name="connsiteY1" fmla="*/ 0 h 1154088"/>
              <a:gd name="connsiteX2" fmla="*/ 6203950 w 6203950"/>
              <a:gd name="connsiteY2" fmla="*/ 169200 h 1154088"/>
              <a:gd name="connsiteX3" fmla="*/ 169200 w 6203950"/>
              <a:gd name="connsiteY3" fmla="*/ 169200 h 1154088"/>
              <a:gd name="connsiteX4" fmla="*/ 169200 w 6203950"/>
              <a:gd name="connsiteY4" fmla="*/ 1154088 h 1154088"/>
              <a:gd name="connsiteX5" fmla="*/ 0 w 6203950"/>
              <a:gd name="connsiteY5" fmla="*/ 1154088 h 1154088"/>
              <a:gd name="connsiteX6" fmla="*/ 0 w 6203950"/>
              <a:gd name="connsiteY6" fmla="*/ 0 h 115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03950" h="1154088">
                <a:moveTo>
                  <a:pt x="0" y="0"/>
                </a:moveTo>
                <a:lnTo>
                  <a:pt x="6203950" y="0"/>
                </a:lnTo>
                <a:lnTo>
                  <a:pt x="6203950" y="169200"/>
                </a:lnTo>
                <a:lnTo>
                  <a:pt x="169200" y="169200"/>
                </a:lnTo>
                <a:lnTo>
                  <a:pt x="169200" y="1154088"/>
                </a:lnTo>
                <a:lnTo>
                  <a:pt x="0" y="115408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88000">
                <a:srgbClr val="F59A00">
                  <a:alpha val="0"/>
                </a:srgbClr>
              </a:gs>
              <a:gs pos="65000">
                <a:srgbClr val="F59A00"/>
              </a:gs>
            </a:gsLst>
            <a:lin ang="0" scaled="0"/>
          </a:gradFill>
        </p:spPr>
        <p:txBody>
          <a:bodyPr wrap="square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 b="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 b="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" b="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" b="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" b="0">
                <a:noFill/>
              </a:defRPr>
            </a:lvl5pPr>
          </a:lstStyle>
          <a:p>
            <a:pPr lvl="0"/>
            <a:r>
              <a:rPr lang="de-DE" dirty="0"/>
              <a:t>x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E09267D-AE8C-432E-91B1-86D0142D2B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69200" y="1478100"/>
            <a:ext cx="7654992" cy="1139702"/>
          </a:xfr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  <a:gs pos="85000">
                <a:schemeClr val="bg1"/>
              </a:gs>
            </a:gsLst>
            <a:lin ang="0" scaled="0"/>
          </a:gradFill>
        </p:spPr>
        <p:txBody>
          <a:bodyPr lIns="1440000" bIns="72000" anchor="b"/>
          <a:lstStyle>
            <a:lvl1pPr>
              <a:defRPr sz="3200" cap="all" baseline="0">
                <a:gradFill>
                  <a:gsLst>
                    <a:gs pos="11000">
                      <a:schemeClr val="accent4"/>
                    </a:gs>
                    <a:gs pos="55000">
                      <a:srgbClr val="F59A00"/>
                    </a:gs>
                    <a:gs pos="93000">
                      <a:schemeClr val="accent4"/>
                    </a:gs>
                  </a:gsLst>
                  <a:lin ang="3000000" scaled="0"/>
                </a:gradFill>
              </a:defRPr>
            </a:lvl1pPr>
          </a:lstStyle>
          <a:p>
            <a:r>
              <a:rPr lang="de-DE" dirty="0"/>
              <a:t>Kapitelnamen durch Klicken bearbeiten</a:t>
            </a:r>
          </a:p>
        </p:txBody>
      </p:sp>
      <p:sp>
        <p:nvSpPr>
          <p:cNvPr id="15" name="Textplatzhalter 15">
            <a:extLst>
              <a:ext uri="{FF2B5EF4-FFF2-40B4-BE49-F238E27FC236}">
                <a16:creationId xmlns:a16="http://schemas.microsoft.com/office/drawing/2014/main" id="{227E5833-AB6C-49F7-B45C-5EAD1FECD1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299355" y="1477963"/>
            <a:ext cx="1260000" cy="1139825"/>
          </a:xfrm>
        </p:spPr>
        <p:txBody>
          <a:bodyPr wrap="none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500" b="1">
                <a:gradFill>
                  <a:gsLst>
                    <a:gs pos="11000">
                      <a:schemeClr val="accent4"/>
                    </a:gs>
                    <a:gs pos="55000">
                      <a:srgbClr val="F59A00"/>
                    </a:gs>
                    <a:gs pos="93000">
                      <a:schemeClr val="accent4"/>
                    </a:gs>
                  </a:gsLst>
                  <a:lin ang="3000000" scaled="0"/>
                </a:gra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500" b="1">
                <a:gradFill>
                  <a:gsLst>
                    <a:gs pos="11000">
                      <a:schemeClr val="accent1"/>
                    </a:gs>
                    <a:gs pos="55000">
                      <a:schemeClr val="tx2"/>
                    </a:gs>
                    <a:gs pos="93000">
                      <a:schemeClr val="accent1"/>
                    </a:gs>
                  </a:gsLst>
                  <a:lin ang="0" scaled="0"/>
                </a:gra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8500" b="1">
                <a:gradFill>
                  <a:gsLst>
                    <a:gs pos="11000">
                      <a:schemeClr val="accent1"/>
                    </a:gs>
                    <a:gs pos="55000">
                      <a:schemeClr val="tx2"/>
                    </a:gs>
                    <a:gs pos="93000">
                      <a:schemeClr val="accent1"/>
                    </a:gs>
                  </a:gsLst>
                  <a:lin ang="0" scaled="0"/>
                </a:gra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8500" b="1">
                <a:gradFill>
                  <a:gsLst>
                    <a:gs pos="11000">
                      <a:schemeClr val="accent1"/>
                    </a:gs>
                    <a:gs pos="55000">
                      <a:schemeClr val="tx2"/>
                    </a:gs>
                    <a:gs pos="93000">
                      <a:schemeClr val="accent1"/>
                    </a:gs>
                  </a:gsLst>
                  <a:lin ang="0" scaled="0"/>
                </a:gra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8500" b="1">
                <a:gradFill>
                  <a:gsLst>
                    <a:gs pos="11000">
                      <a:schemeClr val="accent1"/>
                    </a:gs>
                    <a:gs pos="55000">
                      <a:schemeClr val="tx2"/>
                    </a:gs>
                    <a:gs pos="93000">
                      <a:schemeClr val="accent1"/>
                    </a:gs>
                  </a:gsLst>
                  <a:lin ang="0" scaled="0"/>
                </a:gradFill>
              </a:defRPr>
            </a:lvl5pPr>
          </a:lstStyle>
          <a:p>
            <a:pPr lvl="0"/>
            <a:r>
              <a:rPr lang="de-DE" dirty="0"/>
              <a:t>01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25678949-AF5D-4AE9-9764-F802EC50BE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9925050" y="433388"/>
            <a:ext cx="1752600" cy="515938"/>
          </a:xfrm>
          <a:prstGeom prst="rect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 b="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 b="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" b="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" b="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" b="0">
                <a:noFill/>
              </a:defRPr>
            </a:lvl5pPr>
          </a:lstStyle>
          <a:p>
            <a:pPr lvl="0"/>
            <a:r>
              <a:rPr lang="de-DE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501371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ennfolie Rot (He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kt 13" hidden="1">
            <a:extLst>
              <a:ext uri="{FF2B5EF4-FFF2-40B4-BE49-F238E27FC236}">
                <a16:creationId xmlns:a16="http://schemas.microsoft.com/office/drawing/2014/main" id="{B3000826-4450-4051-B359-C24EC9C95F2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2020311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4" imgH="345" progId="TCLayout.ActiveDocument.1">
                  <p:embed/>
                </p:oleObj>
              </mc:Choice>
              <mc:Fallback>
                <p:oleObj name="think-cell Slide" r:id="rId4" imgW="344" imgH="345" progId="TCLayout.ActiveDocument.1">
                  <p:embed/>
                  <p:pic>
                    <p:nvPicPr>
                      <p:cNvPr id="14" name="Objekt 13" hidden="1">
                        <a:extLst>
                          <a:ext uri="{FF2B5EF4-FFF2-40B4-BE49-F238E27FC236}">
                            <a16:creationId xmlns:a16="http://schemas.microsoft.com/office/drawing/2014/main" id="{B3000826-4450-4051-B359-C24EC9C95F2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hteck 12" hidden="1">
            <a:extLst>
              <a:ext uri="{FF2B5EF4-FFF2-40B4-BE49-F238E27FC236}">
                <a16:creationId xmlns:a16="http://schemas.microsoft.com/office/drawing/2014/main" id="{0636F650-58F2-4143-B574-061560E3642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32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1" name="Bildplatzhalter 22">
            <a:extLst>
              <a:ext uri="{FF2B5EF4-FFF2-40B4-BE49-F238E27FC236}">
                <a16:creationId xmlns:a16="http://schemas.microsoft.com/office/drawing/2014/main" id="{2FE660F0-0F20-4480-BF8B-03817A10F07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169863" y="169863"/>
            <a:ext cx="11852275" cy="6518275"/>
          </a:xfrm>
          <a:solidFill>
            <a:schemeClr val="accent2"/>
          </a:solidFill>
        </p:spPr>
        <p:txBody>
          <a:bodyPr/>
          <a:lstStyle>
            <a:lvl1pPr>
              <a:spcBef>
                <a:spcPts val="0"/>
              </a:spcBef>
              <a:defRPr sz="14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38974986-8497-4986-B6EC-BD1D497DD0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0" y="1304764"/>
            <a:ext cx="6203950" cy="1154088"/>
          </a:xfrm>
          <a:custGeom>
            <a:avLst/>
            <a:gdLst>
              <a:gd name="connsiteX0" fmla="*/ 0 w 6203950"/>
              <a:gd name="connsiteY0" fmla="*/ 0 h 1154088"/>
              <a:gd name="connsiteX1" fmla="*/ 155340 w 6203950"/>
              <a:gd name="connsiteY1" fmla="*/ 0 h 1154088"/>
              <a:gd name="connsiteX2" fmla="*/ 169200 w 6203950"/>
              <a:gd name="connsiteY2" fmla="*/ 0 h 1154088"/>
              <a:gd name="connsiteX3" fmla="*/ 6203950 w 6203950"/>
              <a:gd name="connsiteY3" fmla="*/ 0 h 1154088"/>
              <a:gd name="connsiteX4" fmla="*/ 6203950 w 6203950"/>
              <a:gd name="connsiteY4" fmla="*/ 169200 h 1154088"/>
              <a:gd name="connsiteX5" fmla="*/ 169200 w 6203950"/>
              <a:gd name="connsiteY5" fmla="*/ 169200 h 1154088"/>
              <a:gd name="connsiteX6" fmla="*/ 169200 w 6203950"/>
              <a:gd name="connsiteY6" fmla="*/ 1126800 h 1154088"/>
              <a:gd name="connsiteX7" fmla="*/ 169200 w 6203950"/>
              <a:gd name="connsiteY7" fmla="*/ 1154088 h 1154088"/>
              <a:gd name="connsiteX8" fmla="*/ 0 w 6203950"/>
              <a:gd name="connsiteY8" fmla="*/ 1154088 h 1154088"/>
              <a:gd name="connsiteX9" fmla="*/ 0 w 6203950"/>
              <a:gd name="connsiteY9" fmla="*/ 1126800 h 1154088"/>
              <a:gd name="connsiteX10" fmla="*/ 0 w 6203950"/>
              <a:gd name="connsiteY10" fmla="*/ 85886 h 1154088"/>
              <a:gd name="connsiteX0" fmla="*/ 0 w 6203950"/>
              <a:gd name="connsiteY0" fmla="*/ 0 h 1154088"/>
              <a:gd name="connsiteX1" fmla="*/ 155340 w 6203950"/>
              <a:gd name="connsiteY1" fmla="*/ 0 h 1154088"/>
              <a:gd name="connsiteX2" fmla="*/ 169200 w 6203950"/>
              <a:gd name="connsiteY2" fmla="*/ 0 h 1154088"/>
              <a:gd name="connsiteX3" fmla="*/ 6203950 w 6203950"/>
              <a:gd name="connsiteY3" fmla="*/ 0 h 1154088"/>
              <a:gd name="connsiteX4" fmla="*/ 6203950 w 6203950"/>
              <a:gd name="connsiteY4" fmla="*/ 169200 h 1154088"/>
              <a:gd name="connsiteX5" fmla="*/ 169200 w 6203950"/>
              <a:gd name="connsiteY5" fmla="*/ 169200 h 1154088"/>
              <a:gd name="connsiteX6" fmla="*/ 169200 w 6203950"/>
              <a:gd name="connsiteY6" fmla="*/ 1126800 h 1154088"/>
              <a:gd name="connsiteX7" fmla="*/ 169200 w 6203950"/>
              <a:gd name="connsiteY7" fmla="*/ 1154088 h 1154088"/>
              <a:gd name="connsiteX8" fmla="*/ 0 w 6203950"/>
              <a:gd name="connsiteY8" fmla="*/ 1154088 h 1154088"/>
              <a:gd name="connsiteX9" fmla="*/ 0 w 6203950"/>
              <a:gd name="connsiteY9" fmla="*/ 85886 h 1154088"/>
              <a:gd name="connsiteX10" fmla="*/ 0 w 6203950"/>
              <a:gd name="connsiteY10" fmla="*/ 0 h 1154088"/>
              <a:gd name="connsiteX0" fmla="*/ 0 w 6203950"/>
              <a:gd name="connsiteY0" fmla="*/ 0 h 1154088"/>
              <a:gd name="connsiteX1" fmla="*/ 155340 w 6203950"/>
              <a:gd name="connsiteY1" fmla="*/ 0 h 1154088"/>
              <a:gd name="connsiteX2" fmla="*/ 169200 w 6203950"/>
              <a:gd name="connsiteY2" fmla="*/ 0 h 1154088"/>
              <a:gd name="connsiteX3" fmla="*/ 6203950 w 6203950"/>
              <a:gd name="connsiteY3" fmla="*/ 0 h 1154088"/>
              <a:gd name="connsiteX4" fmla="*/ 6203950 w 6203950"/>
              <a:gd name="connsiteY4" fmla="*/ 169200 h 1154088"/>
              <a:gd name="connsiteX5" fmla="*/ 169200 w 6203950"/>
              <a:gd name="connsiteY5" fmla="*/ 169200 h 1154088"/>
              <a:gd name="connsiteX6" fmla="*/ 169200 w 6203950"/>
              <a:gd name="connsiteY6" fmla="*/ 1154088 h 1154088"/>
              <a:gd name="connsiteX7" fmla="*/ 0 w 6203950"/>
              <a:gd name="connsiteY7" fmla="*/ 1154088 h 1154088"/>
              <a:gd name="connsiteX8" fmla="*/ 0 w 6203950"/>
              <a:gd name="connsiteY8" fmla="*/ 85886 h 1154088"/>
              <a:gd name="connsiteX9" fmla="*/ 0 w 6203950"/>
              <a:gd name="connsiteY9" fmla="*/ 0 h 1154088"/>
              <a:gd name="connsiteX0" fmla="*/ 0 w 6203950"/>
              <a:gd name="connsiteY0" fmla="*/ 0 h 1154088"/>
              <a:gd name="connsiteX1" fmla="*/ 155340 w 6203950"/>
              <a:gd name="connsiteY1" fmla="*/ 0 h 1154088"/>
              <a:gd name="connsiteX2" fmla="*/ 169200 w 6203950"/>
              <a:gd name="connsiteY2" fmla="*/ 0 h 1154088"/>
              <a:gd name="connsiteX3" fmla="*/ 6203950 w 6203950"/>
              <a:gd name="connsiteY3" fmla="*/ 0 h 1154088"/>
              <a:gd name="connsiteX4" fmla="*/ 6203950 w 6203950"/>
              <a:gd name="connsiteY4" fmla="*/ 169200 h 1154088"/>
              <a:gd name="connsiteX5" fmla="*/ 169200 w 6203950"/>
              <a:gd name="connsiteY5" fmla="*/ 169200 h 1154088"/>
              <a:gd name="connsiteX6" fmla="*/ 169200 w 6203950"/>
              <a:gd name="connsiteY6" fmla="*/ 1154088 h 1154088"/>
              <a:gd name="connsiteX7" fmla="*/ 0 w 6203950"/>
              <a:gd name="connsiteY7" fmla="*/ 1154088 h 1154088"/>
              <a:gd name="connsiteX8" fmla="*/ 0 w 6203950"/>
              <a:gd name="connsiteY8" fmla="*/ 0 h 1154088"/>
              <a:gd name="connsiteX0" fmla="*/ 0 w 6203950"/>
              <a:gd name="connsiteY0" fmla="*/ 0 h 1154088"/>
              <a:gd name="connsiteX1" fmla="*/ 155340 w 6203950"/>
              <a:gd name="connsiteY1" fmla="*/ 0 h 1154088"/>
              <a:gd name="connsiteX2" fmla="*/ 6203950 w 6203950"/>
              <a:gd name="connsiteY2" fmla="*/ 0 h 1154088"/>
              <a:gd name="connsiteX3" fmla="*/ 6203950 w 6203950"/>
              <a:gd name="connsiteY3" fmla="*/ 169200 h 1154088"/>
              <a:gd name="connsiteX4" fmla="*/ 169200 w 6203950"/>
              <a:gd name="connsiteY4" fmla="*/ 169200 h 1154088"/>
              <a:gd name="connsiteX5" fmla="*/ 169200 w 6203950"/>
              <a:gd name="connsiteY5" fmla="*/ 1154088 h 1154088"/>
              <a:gd name="connsiteX6" fmla="*/ 0 w 6203950"/>
              <a:gd name="connsiteY6" fmla="*/ 1154088 h 1154088"/>
              <a:gd name="connsiteX7" fmla="*/ 0 w 6203950"/>
              <a:gd name="connsiteY7" fmla="*/ 0 h 1154088"/>
              <a:gd name="connsiteX0" fmla="*/ 0 w 6203950"/>
              <a:gd name="connsiteY0" fmla="*/ 0 h 1154088"/>
              <a:gd name="connsiteX1" fmla="*/ 6203950 w 6203950"/>
              <a:gd name="connsiteY1" fmla="*/ 0 h 1154088"/>
              <a:gd name="connsiteX2" fmla="*/ 6203950 w 6203950"/>
              <a:gd name="connsiteY2" fmla="*/ 169200 h 1154088"/>
              <a:gd name="connsiteX3" fmla="*/ 169200 w 6203950"/>
              <a:gd name="connsiteY3" fmla="*/ 169200 h 1154088"/>
              <a:gd name="connsiteX4" fmla="*/ 169200 w 6203950"/>
              <a:gd name="connsiteY4" fmla="*/ 1154088 h 1154088"/>
              <a:gd name="connsiteX5" fmla="*/ 0 w 6203950"/>
              <a:gd name="connsiteY5" fmla="*/ 1154088 h 1154088"/>
              <a:gd name="connsiteX6" fmla="*/ 0 w 6203950"/>
              <a:gd name="connsiteY6" fmla="*/ 0 h 115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03950" h="1154088">
                <a:moveTo>
                  <a:pt x="0" y="0"/>
                </a:moveTo>
                <a:lnTo>
                  <a:pt x="6203950" y="0"/>
                </a:lnTo>
                <a:lnTo>
                  <a:pt x="6203950" y="169200"/>
                </a:lnTo>
                <a:lnTo>
                  <a:pt x="169200" y="169200"/>
                </a:lnTo>
                <a:lnTo>
                  <a:pt x="169200" y="1154088"/>
                </a:lnTo>
                <a:lnTo>
                  <a:pt x="0" y="115408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88000">
                <a:srgbClr val="EA5045">
                  <a:alpha val="0"/>
                </a:srgbClr>
              </a:gs>
              <a:gs pos="65000">
                <a:srgbClr val="EA5045"/>
              </a:gs>
            </a:gsLst>
            <a:lin ang="0" scaled="0"/>
          </a:gradFill>
        </p:spPr>
        <p:txBody>
          <a:bodyPr wrap="square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 b="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 b="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" b="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" b="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" b="0">
                <a:noFill/>
              </a:defRPr>
            </a:lvl5pPr>
          </a:lstStyle>
          <a:p>
            <a:pPr lvl="0"/>
            <a:r>
              <a:rPr lang="de-DE" dirty="0"/>
              <a:t>x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E09267D-AE8C-432E-91B1-86D0142D2B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69200" y="1478100"/>
            <a:ext cx="7654992" cy="1139702"/>
          </a:xfr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  <a:gs pos="85000">
                <a:schemeClr val="bg1"/>
              </a:gs>
            </a:gsLst>
            <a:lin ang="0" scaled="0"/>
          </a:gradFill>
        </p:spPr>
        <p:txBody>
          <a:bodyPr lIns="1440000" bIns="72000" anchor="b"/>
          <a:lstStyle>
            <a:lvl1pPr>
              <a:defRPr sz="3200" cap="all" baseline="0">
                <a:gradFill>
                  <a:gsLst>
                    <a:gs pos="11000">
                      <a:schemeClr val="accent5"/>
                    </a:gs>
                    <a:gs pos="55000">
                      <a:srgbClr val="EA5045"/>
                    </a:gs>
                    <a:gs pos="93000">
                      <a:schemeClr val="accent5"/>
                    </a:gs>
                  </a:gsLst>
                  <a:lin ang="3000000" scaled="0"/>
                </a:gradFill>
              </a:defRPr>
            </a:lvl1pPr>
          </a:lstStyle>
          <a:p>
            <a:r>
              <a:rPr lang="de-DE" dirty="0"/>
              <a:t>Kapitelnamen durch Klicken bearbeiten</a:t>
            </a:r>
          </a:p>
        </p:txBody>
      </p:sp>
      <p:sp>
        <p:nvSpPr>
          <p:cNvPr id="15" name="Textplatzhalter 15">
            <a:extLst>
              <a:ext uri="{FF2B5EF4-FFF2-40B4-BE49-F238E27FC236}">
                <a16:creationId xmlns:a16="http://schemas.microsoft.com/office/drawing/2014/main" id="{227E5833-AB6C-49F7-B45C-5EAD1FECD1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299355" y="1477963"/>
            <a:ext cx="1260000" cy="1139825"/>
          </a:xfrm>
        </p:spPr>
        <p:txBody>
          <a:bodyPr wrap="none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500" b="1">
                <a:gradFill>
                  <a:gsLst>
                    <a:gs pos="11000">
                      <a:schemeClr val="accent5"/>
                    </a:gs>
                    <a:gs pos="55000">
                      <a:srgbClr val="EA5045"/>
                    </a:gs>
                    <a:gs pos="93000">
                      <a:schemeClr val="accent5"/>
                    </a:gs>
                  </a:gsLst>
                  <a:lin ang="3000000" scaled="0"/>
                </a:gra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500" b="1">
                <a:gradFill>
                  <a:gsLst>
                    <a:gs pos="11000">
                      <a:schemeClr val="accent1"/>
                    </a:gs>
                    <a:gs pos="55000">
                      <a:schemeClr val="tx2"/>
                    </a:gs>
                    <a:gs pos="93000">
                      <a:schemeClr val="accent1"/>
                    </a:gs>
                  </a:gsLst>
                  <a:lin ang="0" scaled="0"/>
                </a:gra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8500" b="1">
                <a:gradFill>
                  <a:gsLst>
                    <a:gs pos="11000">
                      <a:schemeClr val="accent1"/>
                    </a:gs>
                    <a:gs pos="55000">
                      <a:schemeClr val="tx2"/>
                    </a:gs>
                    <a:gs pos="93000">
                      <a:schemeClr val="accent1"/>
                    </a:gs>
                  </a:gsLst>
                  <a:lin ang="0" scaled="0"/>
                </a:gra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8500" b="1">
                <a:gradFill>
                  <a:gsLst>
                    <a:gs pos="11000">
                      <a:schemeClr val="accent1"/>
                    </a:gs>
                    <a:gs pos="55000">
                      <a:schemeClr val="tx2"/>
                    </a:gs>
                    <a:gs pos="93000">
                      <a:schemeClr val="accent1"/>
                    </a:gs>
                  </a:gsLst>
                  <a:lin ang="0" scaled="0"/>
                </a:gra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8500" b="1">
                <a:gradFill>
                  <a:gsLst>
                    <a:gs pos="11000">
                      <a:schemeClr val="accent1"/>
                    </a:gs>
                    <a:gs pos="55000">
                      <a:schemeClr val="tx2"/>
                    </a:gs>
                    <a:gs pos="93000">
                      <a:schemeClr val="accent1"/>
                    </a:gs>
                  </a:gsLst>
                  <a:lin ang="0" scaled="0"/>
                </a:gradFill>
              </a:defRPr>
            </a:lvl5pPr>
          </a:lstStyle>
          <a:p>
            <a:pPr lvl="0"/>
            <a:r>
              <a:rPr lang="de-DE" dirty="0"/>
              <a:t>01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25678949-AF5D-4AE9-9764-F802EC50BE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9925050" y="433388"/>
            <a:ext cx="1752600" cy="515938"/>
          </a:xfrm>
          <a:prstGeom prst="rect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 b="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 b="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" b="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" b="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" b="0">
                <a:noFill/>
              </a:defRPr>
            </a:lvl5pPr>
          </a:lstStyle>
          <a:p>
            <a:pPr lvl="0"/>
            <a:r>
              <a:rPr lang="de-DE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246788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 9" hidden="1">
            <a:extLst>
              <a:ext uri="{FF2B5EF4-FFF2-40B4-BE49-F238E27FC236}">
                <a16:creationId xmlns:a16="http://schemas.microsoft.com/office/drawing/2014/main" id="{A95B8C9E-8DFB-4EA2-B47A-152CE302751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6"/>
            </p:custDataLst>
            <p:extLst>
              <p:ext uri="{D42A27DB-BD31-4B8C-83A1-F6EECF244321}">
                <p14:modId xmlns:p14="http://schemas.microsoft.com/office/powerpoint/2010/main" val="1258369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8" imgW="344" imgH="345" progId="TCLayout.ActiveDocument.1">
                  <p:embed/>
                </p:oleObj>
              </mc:Choice>
              <mc:Fallback>
                <p:oleObj name="think-cell Slide" r:id="rId28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hteck 8" hidden="1">
            <a:extLst>
              <a:ext uri="{FF2B5EF4-FFF2-40B4-BE49-F238E27FC236}">
                <a16:creationId xmlns:a16="http://schemas.microsoft.com/office/drawing/2014/main" id="{19FB5F3B-AF7E-4D9E-B513-8C71E4EA5D61}"/>
              </a:ext>
            </a:extLst>
          </p:cNvPr>
          <p:cNvSpPr/>
          <p:nvPr userDrawn="1">
            <p:custDataLst>
              <p:tags r:id="rId27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0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37A74FD2-5C1E-4396-B7C1-136A76620FEC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338400" y="440668"/>
            <a:ext cx="11520000" cy="61555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 noProof="0" dirty="0"/>
              <a:t>Folientitel durch Klicken bearbeiten (max. zweizeilig)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8094275-B32E-4E04-8111-0845F711796A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336000" y="1304925"/>
            <a:ext cx="11520000" cy="489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noProof="0" dirty="0"/>
              <a:t>Text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C0BE869-897C-4B39-83A3-5ED5800741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335360" y="6550301"/>
            <a:ext cx="10800000" cy="13849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lnSpc>
                <a:spcPct val="100000"/>
              </a:lnSpc>
              <a:defRPr sz="900">
                <a:solidFill>
                  <a:schemeClr val="tx1"/>
                </a:solidFill>
              </a:defRPr>
            </a:lvl1pPr>
          </a:lstStyle>
          <a:p>
            <a:r>
              <a:rPr lang="de-DE"/>
              <a:t>HAMBURG WASSER  |  Musterfolien und Styleguide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BD4E358-2DF8-46C6-8BBB-68FFB79A00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1567393" y="6550301"/>
            <a:ext cx="289247" cy="13849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lnSpc>
                <a:spcPct val="100000"/>
              </a:lnSpc>
              <a:defRPr sz="900">
                <a:solidFill>
                  <a:schemeClr val="tx1"/>
                </a:solidFill>
              </a:defRPr>
            </a:lvl1pPr>
          </a:lstStyle>
          <a:p>
            <a:fld id="{849554E4-75A9-4397-960A-8101E886CE78}" type="slidenum">
              <a:rPr lang="de-DE" smtClean="0"/>
              <a:pPr/>
              <a:t>‹Nr.›</a:t>
            </a:fld>
            <a:endParaRPr lang="de-DE"/>
          </a:p>
        </p:txBody>
      </p:sp>
      <p:grpSp>
        <p:nvGrpSpPr>
          <p:cNvPr id="13" name="Group 7">
            <a:extLst>
              <a:ext uri="{FF2B5EF4-FFF2-40B4-BE49-F238E27FC236}">
                <a16:creationId xmlns:a16="http://schemas.microsoft.com/office/drawing/2014/main" id="{4DFE185F-1262-49BD-8D02-98DF03623B34}"/>
              </a:ext>
            </a:extLst>
          </p:cNvPr>
          <p:cNvGrpSpPr/>
          <p:nvPr userDrawn="1"/>
        </p:nvGrpSpPr>
        <p:grpSpPr bwMode="gray">
          <a:xfrm>
            <a:off x="0" y="169200"/>
            <a:ext cx="6888088" cy="888683"/>
            <a:chOff x="169200" y="169200"/>
            <a:chExt cx="6888088" cy="888683"/>
          </a:xfrm>
        </p:grpSpPr>
        <p:sp>
          <p:nvSpPr>
            <p:cNvPr id="14" name="Rectangle 4">
              <a:extLst>
                <a:ext uri="{FF2B5EF4-FFF2-40B4-BE49-F238E27FC236}">
                  <a16:creationId xmlns:a16="http://schemas.microsoft.com/office/drawing/2014/main" id="{930AE518-E908-4FC1-8C63-8CEF8EF9B59F}"/>
                </a:ext>
              </a:extLst>
            </p:cNvPr>
            <p:cNvSpPr/>
            <p:nvPr/>
          </p:nvSpPr>
          <p:spPr bwMode="gray">
            <a:xfrm>
              <a:off x="338400" y="169200"/>
              <a:ext cx="6718888" cy="16920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88000">
                  <a:schemeClr val="tx2">
                    <a:alpha val="0"/>
                  </a:schemeClr>
                </a:gs>
                <a:gs pos="50000">
                  <a:schemeClr val="tx2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0000" indent="-180000" algn="l">
                <a:spcBef>
                  <a:spcPts val="600"/>
                </a:spcBef>
                <a:buClr>
                  <a:schemeClr val="accent1"/>
                </a:buClr>
                <a:buFont typeface="Arial" pitchFamily="34" charset="0"/>
                <a:buChar char="•"/>
              </a:pPr>
              <a:endParaRPr lang="de-DE" sz="1600">
                <a:solidFill>
                  <a:schemeClr val="tx1"/>
                </a:solidFill>
              </a:endParaRPr>
            </a:p>
          </p:txBody>
        </p:sp>
        <p:sp>
          <p:nvSpPr>
            <p:cNvPr id="15" name="Rectangle 5">
              <a:extLst>
                <a:ext uri="{FF2B5EF4-FFF2-40B4-BE49-F238E27FC236}">
                  <a16:creationId xmlns:a16="http://schemas.microsoft.com/office/drawing/2014/main" id="{A6F6927E-B6BD-4409-8DEB-2F5D65E4F2D9}"/>
                </a:ext>
              </a:extLst>
            </p:cNvPr>
            <p:cNvSpPr/>
            <p:nvPr/>
          </p:nvSpPr>
          <p:spPr bwMode="gray">
            <a:xfrm>
              <a:off x="169200" y="338400"/>
              <a:ext cx="169200" cy="71948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0000" indent="-180000" algn="l">
                <a:spcBef>
                  <a:spcPts val="600"/>
                </a:spcBef>
                <a:buClr>
                  <a:schemeClr val="accent1"/>
                </a:buClr>
                <a:buFont typeface="Arial" pitchFamily="34" charset="0"/>
                <a:buChar char="•"/>
              </a:pPr>
              <a:endParaRPr lang="de-DE" sz="1600">
                <a:solidFill>
                  <a:schemeClr val="tx1"/>
                </a:solidFill>
              </a:endParaRPr>
            </a:p>
          </p:txBody>
        </p:sp>
        <p:sp>
          <p:nvSpPr>
            <p:cNvPr id="16" name="Rectangle 6">
              <a:extLst>
                <a:ext uri="{FF2B5EF4-FFF2-40B4-BE49-F238E27FC236}">
                  <a16:creationId xmlns:a16="http://schemas.microsoft.com/office/drawing/2014/main" id="{AA7F58CC-8032-4C02-ADA2-A2D3614BB3CA}"/>
                </a:ext>
              </a:extLst>
            </p:cNvPr>
            <p:cNvSpPr/>
            <p:nvPr/>
          </p:nvSpPr>
          <p:spPr bwMode="gray">
            <a:xfrm>
              <a:off x="169200" y="169201"/>
              <a:ext cx="169200" cy="169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0000" indent="-180000" algn="l">
                <a:spcBef>
                  <a:spcPts val="600"/>
                </a:spcBef>
                <a:buClr>
                  <a:schemeClr val="accent1"/>
                </a:buClr>
                <a:buFont typeface="Arial" pitchFamily="34" charset="0"/>
                <a:buChar char="•"/>
              </a:pPr>
              <a:endParaRPr lang="de-DE" sz="16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1794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6" r:id="rId11"/>
    <p:sldLayoutId id="2147483659" r:id="rId12"/>
    <p:sldLayoutId id="2147483664" r:id="rId13"/>
    <p:sldLayoutId id="2147483665" r:id="rId14"/>
    <p:sldLayoutId id="2147483660" r:id="rId15"/>
    <p:sldLayoutId id="2147483661" r:id="rId16"/>
    <p:sldLayoutId id="2147483662" r:id="rId17"/>
    <p:sldLayoutId id="2147483663" r:id="rId18"/>
    <p:sldLayoutId id="2147483667" r:id="rId19"/>
    <p:sldLayoutId id="2147483669" r:id="rId20"/>
    <p:sldLayoutId id="2147483673" r:id="rId21"/>
    <p:sldLayoutId id="2147483674" r:id="rId22"/>
    <p:sldLayoutId id="2147483676" r:id="rId23"/>
    <p:sldLayoutId id="2147483677" r:id="rId24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000" b="1" kern="1200">
          <a:gradFill>
            <a:gsLst>
              <a:gs pos="11000">
                <a:schemeClr val="accent1"/>
              </a:gs>
              <a:gs pos="55000">
                <a:schemeClr val="tx2"/>
              </a:gs>
              <a:gs pos="93000">
                <a:schemeClr val="accent1"/>
              </a:gs>
            </a:gsLst>
            <a:lin ang="0" scaled="0"/>
          </a:gra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None/>
        <a:defRPr sz="1600" b="1" kern="1200">
          <a:solidFill>
            <a:schemeClr val="accent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80000" indent="-1800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360000" indent="-1800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540000" indent="-180000" algn="l" defTabSz="914400" rtl="0" eaLnBrk="1" latinLnBrk="0" hangingPunct="1">
        <a:lnSpc>
          <a:spcPct val="100000"/>
        </a:lnSpc>
        <a:spcBef>
          <a:spcPts val="2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1" userDrawn="1">
          <p15:clr>
            <a:srgbClr val="F26B43"/>
          </p15:clr>
        </p15:guide>
        <p15:guide id="2" pos="3772" userDrawn="1">
          <p15:clr>
            <a:srgbClr val="F26B43"/>
          </p15:clr>
        </p15:guide>
        <p15:guide id="3" pos="7469" userDrawn="1">
          <p15:clr>
            <a:srgbClr val="F26B43"/>
          </p15:clr>
        </p15:guide>
        <p15:guide id="4" pos="3908" userDrawn="1">
          <p15:clr>
            <a:srgbClr val="F26B43"/>
          </p15:clr>
        </p15:guide>
        <p15:guide id="5" orient="horz" pos="822" userDrawn="1">
          <p15:clr>
            <a:srgbClr val="F26B43"/>
          </p15:clr>
        </p15:guide>
        <p15:guide id="6" orient="horz" pos="390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travel.bjoerne.com/wp-content/uploads/neuseeland_kaffee_ortlieb_filter_aufgegossen.jpg" TargetMode="External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6.xml"/><Relationship Id="rId4" Type="http://schemas.openxmlformats.org/officeDocument/2006/relationships/image" Target="../media/image4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platzhalter 1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69863" y="4113076"/>
            <a:ext cx="11254729" cy="2376263"/>
          </a:xfrm>
        </p:spPr>
        <p:txBody>
          <a:bodyPr/>
          <a:lstStyle/>
          <a:p>
            <a:r>
              <a:rPr lang="de-DE" sz="2400" dirty="0">
                <a:solidFill>
                  <a:srgbClr val="0076BD"/>
                </a:solidFill>
              </a:rPr>
              <a:t>Erste Großtechnische Umsetzung eines Phosphorrecyclingverfahrens (</a:t>
            </a:r>
            <a:r>
              <a:rPr lang="de-DE" sz="2400" dirty="0" err="1">
                <a:solidFill>
                  <a:srgbClr val="0076BD"/>
                </a:solidFill>
              </a:rPr>
              <a:t>Tetraphos</a:t>
            </a:r>
            <a:r>
              <a:rPr lang="de-DE" sz="2400" baseline="30000" dirty="0">
                <a:solidFill>
                  <a:srgbClr val="0076BD"/>
                </a:solidFill>
              </a:rPr>
              <a:t>®</a:t>
            </a:r>
            <a:r>
              <a:rPr lang="de-DE" sz="2400" dirty="0">
                <a:solidFill>
                  <a:srgbClr val="0076BD"/>
                </a:solidFill>
              </a:rPr>
              <a:t>) auf dem </a:t>
            </a:r>
            <a:r>
              <a:rPr lang="de-DE" sz="2400" dirty="0" err="1">
                <a:solidFill>
                  <a:srgbClr val="0076BD"/>
                </a:solidFill>
              </a:rPr>
              <a:t>KlärWerk</a:t>
            </a:r>
            <a:r>
              <a:rPr lang="de-DE" sz="2400" dirty="0">
                <a:solidFill>
                  <a:srgbClr val="0076BD"/>
                </a:solidFill>
              </a:rPr>
              <a:t> Hamburg</a:t>
            </a:r>
            <a:endParaRPr lang="de-DE" sz="2400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2"/>
          </p:nvPr>
        </p:nvSpPr>
        <p:spPr>
          <a:xfrm>
            <a:off x="371364" y="5625244"/>
            <a:ext cx="6732748" cy="422873"/>
          </a:xfrm>
        </p:spPr>
        <p:txBody>
          <a:bodyPr/>
          <a:lstStyle/>
          <a:p>
            <a:r>
              <a:rPr lang="de-DE" b="1" dirty="0"/>
              <a:t>VKU Nord – Sitzung Arbeitskreis Wasser / Abwasser / Klärschlamm am 13.03.24 auf der Zentralkläranlage des Entsorgungsbetriebe Lübeck</a:t>
            </a:r>
          </a:p>
        </p:txBody>
      </p:sp>
      <p:sp>
        <p:nvSpPr>
          <p:cNvPr id="6" name="Textplatzhalter 6">
            <a:extLst>
              <a:ext uri="{FF2B5EF4-FFF2-40B4-BE49-F238E27FC236}">
                <a16:creationId xmlns:a16="http://schemas.microsoft.com/office/drawing/2014/main" id="{E2528932-B093-846F-CC54-BF8BBFB09BCD}"/>
              </a:ext>
            </a:extLst>
          </p:cNvPr>
          <p:cNvSpPr txBox="1">
            <a:spLocks/>
          </p:cNvSpPr>
          <p:nvPr/>
        </p:nvSpPr>
        <p:spPr bwMode="gray">
          <a:xfrm>
            <a:off x="7512099" y="5622031"/>
            <a:ext cx="3504506" cy="64447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1" dirty="0"/>
              <a:t>Harald Hanßen</a:t>
            </a:r>
          </a:p>
          <a:p>
            <a:r>
              <a:rPr lang="de-DE" b="1" dirty="0"/>
              <a:t>Abteilungsleiter Prozessführung Klärwerke</a:t>
            </a:r>
          </a:p>
          <a:p>
            <a:r>
              <a:rPr lang="de-DE" b="1" dirty="0"/>
              <a:t>Prokurist Hamburger Phosphorrecycling GmbH</a:t>
            </a:r>
          </a:p>
        </p:txBody>
      </p:sp>
    </p:spTree>
    <p:extLst>
      <p:ext uri="{BB962C8B-B14F-4D97-AF65-F5344CB8AC3E}">
        <p14:creationId xmlns:p14="http://schemas.microsoft.com/office/powerpoint/2010/main" val="14818833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0070C0"/>
                </a:solidFill>
              </a:rPr>
              <a:t>Hauptschritt: </a:t>
            </a:r>
            <a:r>
              <a:rPr lang="de-DE" dirty="0" err="1">
                <a:solidFill>
                  <a:srgbClr val="0070C0"/>
                </a:solidFill>
              </a:rPr>
              <a:t>Elution</a:t>
            </a:r>
            <a:r>
              <a:rPr lang="de-DE" dirty="0">
                <a:solidFill>
                  <a:srgbClr val="0070C0"/>
                </a:solidFill>
              </a:rPr>
              <a:t> der Phosphate der Asche in Phosphorsäure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917B7-9B0D-4295-8376-37B46453ADAC}" type="slidenum">
              <a:rPr lang="de-DE" noProof="0" smtClean="0"/>
              <a:pPr/>
              <a:t>10</a:t>
            </a:fld>
            <a:endParaRPr lang="de-DE" noProof="0"/>
          </a:p>
        </p:txBody>
      </p:sp>
      <p:pic>
        <p:nvPicPr>
          <p:cNvPr id="6" name="Picture 2" descr="neuseeland_kaffee_ortlieb_filter_aufgegossen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7277" y="1340768"/>
            <a:ext cx="7645426" cy="5076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feld 6"/>
          <p:cNvSpPr txBox="1"/>
          <p:nvPr/>
        </p:nvSpPr>
        <p:spPr>
          <a:xfrm>
            <a:off x="8689026" y="1720164"/>
            <a:ext cx="2026645" cy="8104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975" indent="-180975" algn="ctr">
              <a:spcBef>
                <a:spcPts val="800"/>
              </a:spcBef>
            </a:pPr>
            <a:r>
              <a:rPr lang="de-DE" sz="2000" b="1" dirty="0">
                <a:solidFill>
                  <a:schemeClr val="accent6"/>
                </a:solidFill>
              </a:rPr>
              <a:t>Säure  :  Asche</a:t>
            </a:r>
          </a:p>
          <a:p>
            <a:pPr marL="180975" indent="-180975" algn="ctr">
              <a:spcBef>
                <a:spcPts val="800"/>
              </a:spcBef>
            </a:pPr>
            <a:r>
              <a:rPr lang="de-DE" sz="2000" b="1" dirty="0">
                <a:solidFill>
                  <a:schemeClr val="accent6"/>
                </a:solidFill>
              </a:rPr>
              <a:t>3  :  1</a:t>
            </a:r>
          </a:p>
        </p:txBody>
      </p:sp>
      <p:sp>
        <p:nvSpPr>
          <p:cNvPr id="8" name="Rechteck 7"/>
          <p:cNvSpPr/>
          <p:nvPr/>
        </p:nvSpPr>
        <p:spPr>
          <a:xfrm>
            <a:off x="7464152" y="4270531"/>
            <a:ext cx="3744416" cy="1800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buClr>
                <a:schemeClr val="accent1"/>
              </a:buClr>
            </a:pPr>
            <a:r>
              <a:rPr lang="de-DE" sz="2000" dirty="0">
                <a:solidFill>
                  <a:schemeClr val="tx1"/>
                </a:solidFill>
              </a:rPr>
              <a:t>Verfahrensentwicklung </a:t>
            </a:r>
            <a:br>
              <a:rPr lang="de-DE" sz="2000" dirty="0">
                <a:solidFill>
                  <a:schemeClr val="tx1"/>
                </a:solidFill>
              </a:rPr>
            </a:br>
            <a:r>
              <a:rPr lang="de-DE" sz="2000" dirty="0">
                <a:solidFill>
                  <a:schemeClr val="tx1"/>
                </a:solidFill>
              </a:rPr>
              <a:t>vom Becherglas </a:t>
            </a:r>
            <a:br>
              <a:rPr lang="de-DE" sz="2000" dirty="0">
                <a:solidFill>
                  <a:schemeClr val="tx1"/>
                </a:solidFill>
              </a:rPr>
            </a:br>
            <a:r>
              <a:rPr lang="de-DE" sz="2000" dirty="0">
                <a:solidFill>
                  <a:schemeClr val="tx1"/>
                </a:solidFill>
              </a:rPr>
              <a:t>in die Großanlage </a:t>
            </a:r>
            <a:br>
              <a:rPr lang="de-DE" sz="2000" dirty="0">
                <a:solidFill>
                  <a:schemeClr val="tx1"/>
                </a:solidFill>
              </a:rPr>
            </a:br>
            <a:r>
              <a:rPr lang="de-DE" sz="2000" dirty="0">
                <a:solidFill>
                  <a:schemeClr val="tx1"/>
                </a:solidFill>
              </a:rPr>
              <a:t>in  neun Jahren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961C996-3DDB-E79B-8577-A8F9904974F4}"/>
              </a:ext>
            </a:extLst>
          </p:cNvPr>
          <p:cNvSpPr txBox="1"/>
          <p:nvPr/>
        </p:nvSpPr>
        <p:spPr>
          <a:xfrm>
            <a:off x="7448298" y="6496439"/>
            <a:ext cx="2816348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spcBef>
                <a:spcPts val="600"/>
              </a:spcBef>
              <a:buClr>
                <a:schemeClr val="accent1"/>
              </a:buClr>
            </a:pPr>
            <a:r>
              <a:rPr lang="de-DE" sz="1600" dirty="0"/>
              <a:t>Foto</a:t>
            </a:r>
            <a:r>
              <a:rPr lang="de-DE" sz="1600" dirty="0">
                <a:solidFill>
                  <a:schemeClr val="tx1"/>
                </a:solidFill>
              </a:rPr>
              <a:t>: Remondis Aqua Industrie</a:t>
            </a:r>
          </a:p>
        </p:txBody>
      </p:sp>
    </p:spTree>
    <p:extLst>
      <p:ext uri="{BB962C8B-B14F-4D97-AF65-F5344CB8AC3E}">
        <p14:creationId xmlns:p14="http://schemas.microsoft.com/office/powerpoint/2010/main" val="364194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Lehmkuhl\Pictures\TetraPhosLabor\DSC00395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762251"/>
            <a:ext cx="4040188" cy="2136775"/>
          </a:xfrm>
          <a:noFill/>
        </p:spPr>
      </p:pic>
      <p:sp>
        <p:nvSpPr>
          <p:cNvPr id="14339" name="Textfeld 9"/>
          <p:cNvSpPr txBox="1">
            <a:spLocks noChangeArrowheads="1"/>
          </p:cNvSpPr>
          <p:nvPr/>
        </p:nvSpPr>
        <p:spPr bwMode="auto">
          <a:xfrm>
            <a:off x="3381376" y="2300289"/>
            <a:ext cx="1285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de-DE" b="1"/>
              <a:t>H</a:t>
            </a:r>
            <a:r>
              <a:rPr lang="de-DE" altLang="de-DE" b="1" baseline="-25000"/>
              <a:t>2</a:t>
            </a:r>
            <a:r>
              <a:rPr lang="de-DE" altLang="de-DE" b="1"/>
              <a:t>SO</a:t>
            </a:r>
            <a:r>
              <a:rPr lang="de-DE" altLang="de-DE" b="1" baseline="-25000"/>
              <a:t>4</a:t>
            </a:r>
          </a:p>
        </p:txBody>
      </p:sp>
      <p:cxnSp>
        <p:nvCxnSpPr>
          <p:cNvPr id="14340" name="Gerade Verbindung mit Pfeil 8"/>
          <p:cNvCxnSpPr>
            <a:cxnSpLocks noChangeShapeType="1"/>
          </p:cNvCxnSpPr>
          <p:nvPr/>
        </p:nvCxnSpPr>
        <p:spPr bwMode="auto">
          <a:xfrm rot="16200000" flipH="1">
            <a:off x="3609181" y="3105944"/>
            <a:ext cx="687388" cy="0"/>
          </a:xfrm>
          <a:prstGeom prst="straightConnector1">
            <a:avLst/>
          </a:prstGeom>
          <a:noFill/>
          <a:ln w="3175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41" name="Gerade Verbindung mit Pfeil 5"/>
          <p:cNvCxnSpPr>
            <a:cxnSpLocks noChangeShapeType="1"/>
          </p:cNvCxnSpPr>
          <p:nvPr/>
        </p:nvCxnSpPr>
        <p:spPr bwMode="auto">
          <a:xfrm>
            <a:off x="3095625" y="3857625"/>
            <a:ext cx="571500" cy="1588"/>
          </a:xfrm>
          <a:prstGeom prst="straightConnector1">
            <a:avLst/>
          </a:prstGeom>
          <a:noFill/>
          <a:ln w="3175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42" name="Gerade Verbindung mit Pfeil 5"/>
          <p:cNvCxnSpPr>
            <a:cxnSpLocks noChangeShapeType="1"/>
          </p:cNvCxnSpPr>
          <p:nvPr/>
        </p:nvCxnSpPr>
        <p:spPr bwMode="auto">
          <a:xfrm>
            <a:off x="4381500" y="3857625"/>
            <a:ext cx="571500" cy="1588"/>
          </a:xfrm>
          <a:prstGeom prst="straightConnector1">
            <a:avLst/>
          </a:prstGeom>
          <a:noFill/>
          <a:ln w="3175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343" name="Textfeld 10"/>
          <p:cNvSpPr txBox="1">
            <a:spLocks noChangeArrowheads="1"/>
          </p:cNvSpPr>
          <p:nvPr/>
        </p:nvSpPr>
        <p:spPr bwMode="auto">
          <a:xfrm>
            <a:off x="1952626" y="4929189"/>
            <a:ext cx="15716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de-DE" sz="1600" b="1"/>
              <a:t>Elution</a:t>
            </a:r>
          </a:p>
        </p:txBody>
      </p:sp>
      <p:sp>
        <p:nvSpPr>
          <p:cNvPr id="14344" name="Textfeld 13"/>
          <p:cNvSpPr txBox="1">
            <a:spLocks noChangeArrowheads="1"/>
          </p:cNvSpPr>
          <p:nvPr/>
        </p:nvSpPr>
        <p:spPr bwMode="auto">
          <a:xfrm>
            <a:off x="3238501" y="4929189"/>
            <a:ext cx="15716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de-DE" sz="1600" b="1"/>
              <a:t>Ca-Fällung</a:t>
            </a:r>
          </a:p>
        </p:txBody>
      </p:sp>
      <p:sp>
        <p:nvSpPr>
          <p:cNvPr id="14345" name="Textfeld 14"/>
          <p:cNvSpPr txBox="1">
            <a:spLocks noChangeArrowheads="1"/>
          </p:cNvSpPr>
          <p:nvPr/>
        </p:nvSpPr>
        <p:spPr bwMode="auto">
          <a:xfrm>
            <a:off x="4310064" y="4929188"/>
            <a:ext cx="21431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de-DE" sz="1600" b="1" dirty="0"/>
              <a:t>Ionentauscher </a:t>
            </a:r>
          </a:p>
          <a:p>
            <a:pPr algn="ctr" eaLnBrk="1" hangingPunct="1"/>
            <a:r>
              <a:rPr lang="de-DE" altLang="de-DE" sz="1600" b="1" dirty="0"/>
              <a:t>Harze</a:t>
            </a:r>
          </a:p>
        </p:txBody>
      </p:sp>
      <p:pic>
        <p:nvPicPr>
          <p:cNvPr id="14346" name="Picture 2" descr="C:\Users\Lehmkuhl\Pictures\TetraPhosLabor\DSC0039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1" y="2725738"/>
            <a:ext cx="280352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347" name="Gerade Verbindung mit Pfeil 7"/>
          <p:cNvCxnSpPr>
            <a:cxnSpLocks noChangeShapeType="1"/>
          </p:cNvCxnSpPr>
          <p:nvPr/>
        </p:nvCxnSpPr>
        <p:spPr bwMode="auto">
          <a:xfrm>
            <a:off x="7799389" y="4071939"/>
            <a:ext cx="796925" cy="1587"/>
          </a:xfrm>
          <a:prstGeom prst="straightConnector1">
            <a:avLst/>
          </a:prstGeom>
          <a:noFill/>
          <a:ln w="3175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348" name="Textfeld 8"/>
          <p:cNvSpPr txBox="1">
            <a:spLocks noChangeArrowheads="1"/>
          </p:cNvSpPr>
          <p:nvPr/>
        </p:nvSpPr>
        <p:spPr bwMode="auto">
          <a:xfrm>
            <a:off x="6924092" y="2300289"/>
            <a:ext cx="10652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de-DE" b="1" dirty="0"/>
              <a:t>HCl</a:t>
            </a:r>
          </a:p>
        </p:txBody>
      </p:sp>
      <p:cxnSp>
        <p:nvCxnSpPr>
          <p:cNvPr id="14349" name="Gerade Verbindung mit Pfeil 5"/>
          <p:cNvCxnSpPr>
            <a:cxnSpLocks noChangeShapeType="1"/>
          </p:cNvCxnSpPr>
          <p:nvPr/>
        </p:nvCxnSpPr>
        <p:spPr bwMode="auto">
          <a:xfrm rot="5400000">
            <a:off x="7151191" y="3110707"/>
            <a:ext cx="771525" cy="1588"/>
          </a:xfrm>
          <a:prstGeom prst="straightConnector1">
            <a:avLst/>
          </a:prstGeom>
          <a:noFill/>
          <a:ln w="3175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Textfeld 14"/>
          <p:cNvSpPr txBox="1"/>
          <p:nvPr/>
        </p:nvSpPr>
        <p:spPr>
          <a:xfrm>
            <a:off x="8832304" y="6417332"/>
            <a:ext cx="2665666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spcBef>
                <a:spcPts val="600"/>
              </a:spcBef>
              <a:buClr>
                <a:schemeClr val="accent1"/>
              </a:buClr>
            </a:pPr>
            <a:r>
              <a:rPr lang="de-DE" sz="1600" dirty="0">
                <a:solidFill>
                  <a:schemeClr val="tx1"/>
                </a:solidFill>
              </a:rPr>
              <a:t>Quelle: Remondis Aqua 2015</a:t>
            </a:r>
          </a:p>
        </p:txBody>
      </p:sp>
      <p:sp>
        <p:nvSpPr>
          <p:cNvPr id="16" name="Titel 1"/>
          <p:cNvSpPr txBox="1">
            <a:spLocks/>
          </p:cNvSpPr>
          <p:nvPr/>
        </p:nvSpPr>
        <p:spPr bwMode="gray">
          <a:xfrm>
            <a:off x="338400" y="440668"/>
            <a:ext cx="11520000" cy="61555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000" b="1" kern="1200">
                <a:gradFill>
                  <a:gsLst>
                    <a:gs pos="11000">
                      <a:schemeClr val="accent1"/>
                    </a:gs>
                    <a:gs pos="55000">
                      <a:schemeClr val="tx2"/>
                    </a:gs>
                    <a:gs pos="93000">
                      <a:schemeClr val="accent1"/>
                    </a:gs>
                  </a:gsLst>
                  <a:lin ang="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de-DE" altLang="de-DE" dirty="0"/>
              <a:t>Die wesentlichen Schritte des </a:t>
            </a:r>
            <a:r>
              <a:rPr lang="de-DE" altLang="de-DE" dirty="0" err="1"/>
              <a:t>Tetraphosverfahrens</a:t>
            </a:r>
            <a:endParaRPr lang="de-DE" altLang="de-DE" dirty="0"/>
          </a:p>
        </p:txBody>
      </p:sp>
      <p:sp>
        <p:nvSpPr>
          <p:cNvPr id="17" name="Textfeld 14"/>
          <p:cNvSpPr txBox="1">
            <a:spLocks noChangeArrowheads="1"/>
          </p:cNvSpPr>
          <p:nvPr/>
        </p:nvSpPr>
        <p:spPr bwMode="auto">
          <a:xfrm>
            <a:off x="6578601" y="4924425"/>
            <a:ext cx="21431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de-DE" sz="1600" b="1" dirty="0"/>
              <a:t>Regeneration </a:t>
            </a:r>
          </a:p>
          <a:p>
            <a:pPr algn="ctr" eaLnBrk="1" hangingPunct="1"/>
            <a:r>
              <a:rPr lang="de-DE" altLang="de-DE" sz="1600" b="1" dirty="0"/>
              <a:t>Harze</a:t>
            </a:r>
          </a:p>
        </p:txBody>
      </p:sp>
      <p:sp>
        <p:nvSpPr>
          <p:cNvPr id="18" name="Textfeld 4"/>
          <p:cNvSpPr txBox="1">
            <a:spLocks noChangeArrowheads="1"/>
          </p:cNvSpPr>
          <p:nvPr/>
        </p:nvSpPr>
        <p:spPr bwMode="auto">
          <a:xfrm>
            <a:off x="2166939" y="2300289"/>
            <a:ext cx="10715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de-DE" b="1" dirty="0"/>
              <a:t>H</a:t>
            </a:r>
            <a:r>
              <a:rPr lang="de-DE" altLang="de-DE" b="1" baseline="-25000" dirty="0"/>
              <a:t>3</a:t>
            </a:r>
            <a:r>
              <a:rPr lang="de-DE" altLang="de-DE" b="1" dirty="0"/>
              <a:t>PO</a:t>
            </a:r>
            <a:r>
              <a:rPr lang="de-DE" altLang="de-DE" b="1" baseline="-25000" dirty="0"/>
              <a:t>4</a:t>
            </a:r>
          </a:p>
        </p:txBody>
      </p:sp>
      <p:cxnSp>
        <p:nvCxnSpPr>
          <p:cNvPr id="19" name="Gerade Verbindung mit Pfeil 8"/>
          <p:cNvCxnSpPr>
            <a:cxnSpLocks noChangeShapeType="1"/>
          </p:cNvCxnSpPr>
          <p:nvPr/>
        </p:nvCxnSpPr>
        <p:spPr bwMode="auto">
          <a:xfrm rot="16200000" flipH="1">
            <a:off x="2371079" y="3108752"/>
            <a:ext cx="687388" cy="0"/>
          </a:xfrm>
          <a:prstGeom prst="straightConnector1">
            <a:avLst/>
          </a:prstGeom>
          <a:noFill/>
          <a:ln w="3175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79184385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de-DE" altLang="de-DE" dirty="0"/>
              <a:t>Was passiert bei der Vermengung von Asche und Säure?</a:t>
            </a:r>
          </a:p>
        </p:txBody>
      </p:sp>
      <p:pic>
        <p:nvPicPr>
          <p:cNvPr id="12291" name="Bild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1196976"/>
            <a:ext cx="6959600" cy="451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8832304" y="6417332"/>
            <a:ext cx="2665666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spcBef>
                <a:spcPts val="600"/>
              </a:spcBef>
              <a:buClr>
                <a:schemeClr val="accent1"/>
              </a:buClr>
            </a:pPr>
            <a:r>
              <a:rPr lang="de-DE" sz="1600" dirty="0">
                <a:solidFill>
                  <a:schemeClr val="tx1"/>
                </a:solidFill>
              </a:rPr>
              <a:t>Quelle: Remondis Aqua 2015</a:t>
            </a:r>
          </a:p>
        </p:txBody>
      </p:sp>
    </p:spTree>
    <p:extLst>
      <p:ext uri="{BB962C8B-B14F-4D97-AF65-F5344CB8AC3E}">
        <p14:creationId xmlns:p14="http://schemas.microsoft.com/office/powerpoint/2010/main" val="3762973277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548" y="1123950"/>
            <a:ext cx="7158445" cy="48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itel 1"/>
          <p:cNvSpPr>
            <a:spLocks/>
          </p:cNvSpPr>
          <p:nvPr/>
        </p:nvSpPr>
        <p:spPr bwMode="auto">
          <a:xfrm>
            <a:off x="2127250" y="285750"/>
            <a:ext cx="861218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de-DE" altLang="de-DE" sz="2400" dirty="0"/>
          </a:p>
        </p:txBody>
      </p:sp>
      <p:sp>
        <p:nvSpPr>
          <p:cNvPr id="4" name="Textfeld 3"/>
          <p:cNvSpPr txBox="1"/>
          <p:nvPr/>
        </p:nvSpPr>
        <p:spPr>
          <a:xfrm>
            <a:off x="8832304" y="6417332"/>
            <a:ext cx="2665666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spcBef>
                <a:spcPts val="600"/>
              </a:spcBef>
              <a:buClr>
                <a:schemeClr val="accent1"/>
              </a:buClr>
            </a:pPr>
            <a:r>
              <a:rPr lang="de-DE" sz="1600" dirty="0">
                <a:solidFill>
                  <a:schemeClr val="tx1"/>
                </a:solidFill>
              </a:rPr>
              <a:t>Quelle: Remondis Aqua 2015</a:t>
            </a:r>
          </a:p>
        </p:txBody>
      </p:sp>
      <p:sp>
        <p:nvSpPr>
          <p:cNvPr id="6" name="Titel 1"/>
          <p:cNvSpPr>
            <a:spLocks noGrp="1"/>
          </p:cNvSpPr>
          <p:nvPr>
            <p:ph type="title" idx="4294967295"/>
          </p:nvPr>
        </p:nvSpPr>
        <p:spPr>
          <a:xfrm>
            <a:off x="338400" y="440668"/>
            <a:ext cx="11520000" cy="615553"/>
          </a:xfrm>
        </p:spPr>
        <p:txBody>
          <a:bodyPr/>
          <a:lstStyle/>
          <a:p>
            <a:pPr eaLnBrk="1" hangingPunct="1"/>
            <a:r>
              <a:rPr lang="de-DE" altLang="de-DE" dirty="0"/>
              <a:t>Ergebnisse der </a:t>
            </a:r>
            <a:r>
              <a:rPr lang="de-DE" altLang="de-DE" dirty="0" err="1"/>
              <a:t>Elution</a:t>
            </a:r>
            <a:r>
              <a:rPr lang="de-DE" altLang="de-DE" dirty="0"/>
              <a:t> von Aschen mit Phosphorsäure</a:t>
            </a:r>
          </a:p>
        </p:txBody>
      </p:sp>
    </p:spTree>
    <p:extLst>
      <p:ext uri="{BB962C8B-B14F-4D97-AF65-F5344CB8AC3E}">
        <p14:creationId xmlns:p14="http://schemas.microsoft.com/office/powerpoint/2010/main" val="3829765271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4295800" y="4607792"/>
            <a:ext cx="3093790" cy="45324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/>
          <a:p>
            <a:pPr algn="ctr">
              <a:defRPr/>
            </a:pPr>
            <a:r>
              <a:rPr lang="de-DE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Deponie-Klasse II &gt; I </a:t>
            </a:r>
          </a:p>
        </p:txBody>
      </p:sp>
      <p:pic>
        <p:nvPicPr>
          <p:cNvPr id="5" name="Grafik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192" y="1413333"/>
            <a:ext cx="6593357" cy="3421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feld 1"/>
          <p:cNvSpPr txBox="1"/>
          <p:nvPr/>
        </p:nvSpPr>
        <p:spPr>
          <a:xfrm>
            <a:off x="479376" y="5445224"/>
            <a:ext cx="103691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keine Verschlechterung der Ascheeigenschaften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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Entsorgung (R-Verfahren) weiterhin möglich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sichere Einhaltung der Recyclingquote von 80%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0555018" y="5316466"/>
            <a:ext cx="555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>
                <a:solidFill>
                  <a:srgbClr val="00B050"/>
                </a:solidFill>
                <a:latin typeface="Wingdings" panose="05000000000000000000" pitchFamily="2" charset="2"/>
              </a:rPr>
              <a:t>ü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0555018" y="5760221"/>
            <a:ext cx="555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>
                <a:solidFill>
                  <a:srgbClr val="00B050"/>
                </a:solidFill>
                <a:latin typeface="Wingdings" panose="05000000000000000000" pitchFamily="2" charset="2"/>
              </a:rPr>
              <a:t>ü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 idx="4294967295"/>
          </p:nvPr>
        </p:nvSpPr>
        <p:spPr>
          <a:xfrm>
            <a:off x="336000" y="427792"/>
            <a:ext cx="11520000" cy="615553"/>
          </a:xfrm>
        </p:spPr>
        <p:txBody>
          <a:bodyPr/>
          <a:lstStyle/>
          <a:p>
            <a:pPr rtl="0" eaLnBrk="1" latinLnBrk="0" hangingPunct="1"/>
            <a:r>
              <a:rPr lang="de-DE" kern="1200" dirty="0">
                <a:solidFill>
                  <a:srgbClr val="0076BD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Zusammensetzung der Asche vor und nach der Elution</a:t>
            </a:r>
            <a:endParaRPr lang="de-DE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270824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/>
          <p:cNvGrpSpPr/>
          <p:nvPr/>
        </p:nvGrpSpPr>
        <p:grpSpPr>
          <a:xfrm>
            <a:off x="1559496" y="1268760"/>
            <a:ext cx="8799958" cy="4826497"/>
            <a:chOff x="236538" y="1268415"/>
            <a:chExt cx="8799958" cy="4826497"/>
          </a:xfrm>
        </p:grpSpPr>
        <p:cxnSp>
          <p:nvCxnSpPr>
            <p:cNvPr id="5" name="Gerade Verbindung 5"/>
            <p:cNvCxnSpPr/>
            <p:nvPr/>
          </p:nvCxnSpPr>
          <p:spPr>
            <a:xfrm>
              <a:off x="4098925" y="2349500"/>
              <a:ext cx="2808288" cy="0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uppieren 69"/>
            <p:cNvGrpSpPr>
              <a:grpSpLocks/>
            </p:cNvGrpSpPr>
            <p:nvPr/>
          </p:nvGrpSpPr>
          <p:grpSpPr bwMode="auto">
            <a:xfrm>
              <a:off x="4243385" y="1920114"/>
              <a:ext cx="2736849" cy="1260000"/>
              <a:chOff x="4427912" y="2204864"/>
              <a:chExt cx="2508950" cy="1368543"/>
            </a:xfrm>
            <a:solidFill>
              <a:srgbClr val="4664C2"/>
            </a:solidFill>
          </p:grpSpPr>
          <p:sp>
            <p:nvSpPr>
              <p:cNvPr id="46" name="Rechteck 45"/>
              <p:cNvSpPr/>
              <p:nvPr/>
            </p:nvSpPr>
            <p:spPr>
              <a:xfrm>
                <a:off x="5653281" y="2636701"/>
                <a:ext cx="1283581" cy="936706"/>
              </a:xfrm>
              <a:prstGeom prst="rect">
                <a:avLst/>
              </a:prstGeom>
              <a:grp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47" name="Rechteck 46"/>
              <p:cNvSpPr/>
              <p:nvPr/>
            </p:nvSpPr>
            <p:spPr>
              <a:xfrm>
                <a:off x="4427912" y="2636701"/>
                <a:ext cx="1440755" cy="936706"/>
              </a:xfrm>
              <a:prstGeom prst="rect">
                <a:avLst/>
              </a:prstGeom>
              <a:grp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48" name="Rechteck 47"/>
              <p:cNvSpPr/>
              <p:nvPr/>
            </p:nvSpPr>
            <p:spPr>
              <a:xfrm>
                <a:off x="4427912" y="2204864"/>
                <a:ext cx="2508950" cy="431837"/>
              </a:xfrm>
              <a:prstGeom prst="rect">
                <a:avLst/>
              </a:prstGeom>
              <a:grp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 dirty="0"/>
              </a:p>
            </p:txBody>
          </p:sp>
          <p:sp>
            <p:nvSpPr>
              <p:cNvPr id="49" name="Textfeld 8"/>
              <p:cNvSpPr txBox="1">
                <a:spLocks noChangeArrowheads="1"/>
              </p:cNvSpPr>
              <p:nvPr/>
            </p:nvSpPr>
            <p:spPr bwMode="auto">
              <a:xfrm>
                <a:off x="4465116" y="2357722"/>
                <a:ext cx="2376264" cy="768867"/>
              </a:xfrm>
              <a:prstGeom prst="rect">
                <a:avLst/>
              </a:prstGeom>
              <a:grpFill/>
              <a:ln w="1270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de-DE" sz="2000" b="1" dirty="0">
                    <a:solidFill>
                      <a:schemeClr val="bg1"/>
                    </a:solidFill>
                  </a:rPr>
                  <a:t>Belebung</a:t>
                </a:r>
                <a:br>
                  <a:rPr lang="de-DE" sz="2000" b="1" dirty="0">
                    <a:solidFill>
                      <a:schemeClr val="bg1"/>
                    </a:solidFill>
                  </a:rPr>
                </a:br>
                <a:r>
                  <a:rPr lang="de-DE" sz="2000" b="1" dirty="0">
                    <a:solidFill>
                      <a:schemeClr val="bg1"/>
                    </a:solidFill>
                  </a:rPr>
                  <a:t>P-Fällung</a:t>
                </a:r>
              </a:p>
            </p:txBody>
          </p:sp>
          <p:sp>
            <p:nvSpPr>
              <p:cNvPr id="50" name="Textfeld 12"/>
              <p:cNvSpPr txBox="1">
                <a:spLocks noChangeArrowheads="1"/>
              </p:cNvSpPr>
              <p:nvPr/>
            </p:nvSpPr>
            <p:spPr bwMode="auto">
              <a:xfrm>
                <a:off x="4429107" y="3073359"/>
                <a:ext cx="1262765" cy="400110"/>
              </a:xfrm>
              <a:prstGeom prst="rect">
                <a:avLst/>
              </a:prstGeom>
              <a:grpFill/>
              <a:ln w="12700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de-DE" sz="2000" dirty="0">
                    <a:solidFill>
                      <a:schemeClr val="bg1"/>
                    </a:solidFill>
                  </a:rPr>
                  <a:t>Biologisch</a:t>
                </a:r>
              </a:p>
            </p:txBody>
          </p:sp>
          <p:sp>
            <p:nvSpPr>
              <p:cNvPr id="51" name="Textfeld 13"/>
              <p:cNvSpPr txBox="1">
                <a:spLocks noChangeArrowheads="1"/>
              </p:cNvSpPr>
              <p:nvPr/>
            </p:nvSpPr>
            <p:spPr bwMode="auto">
              <a:xfrm>
                <a:off x="5668252" y="3071083"/>
                <a:ext cx="1254679" cy="400145"/>
              </a:xfrm>
              <a:prstGeom prst="rect">
                <a:avLst/>
              </a:prstGeom>
              <a:grpFill/>
              <a:ln w="12700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de-DE" sz="2000" dirty="0">
                    <a:solidFill>
                      <a:schemeClr val="bg1"/>
                    </a:solidFill>
                  </a:rPr>
                  <a:t>Chemisch</a:t>
                </a:r>
              </a:p>
            </p:txBody>
          </p:sp>
          <p:cxnSp>
            <p:nvCxnSpPr>
              <p:cNvPr id="52" name="Gerade Verbindung 13"/>
              <p:cNvCxnSpPr/>
              <p:nvPr/>
            </p:nvCxnSpPr>
            <p:spPr>
              <a:xfrm flipV="1">
                <a:off x="5682387" y="3103794"/>
                <a:ext cx="0" cy="468040"/>
              </a:xfrm>
              <a:prstGeom prst="lin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" name="Gewinkelte Verbindung 14"/>
            <p:cNvCxnSpPr/>
            <p:nvPr/>
          </p:nvCxnSpPr>
          <p:spPr>
            <a:xfrm rot="5400000">
              <a:off x="5336986" y="3486326"/>
              <a:ext cx="612000" cy="0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bg2">
                  <a:lumMod val="50000"/>
                </a:schemeClr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 Verbindung mit Pfeil 7"/>
            <p:cNvCxnSpPr/>
            <p:nvPr/>
          </p:nvCxnSpPr>
          <p:spPr>
            <a:xfrm>
              <a:off x="3707904" y="4259264"/>
              <a:ext cx="0" cy="48963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feld 60"/>
            <p:cNvSpPr txBox="1">
              <a:spLocks noChangeArrowheads="1"/>
            </p:cNvSpPr>
            <p:nvPr/>
          </p:nvSpPr>
          <p:spPr bwMode="auto">
            <a:xfrm>
              <a:off x="2736175" y="1268415"/>
              <a:ext cx="3669576" cy="3693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31" tIns="45716" rIns="91431" bIns="45716">
              <a:spAutoFit/>
            </a:bodyPr>
            <a:lstStyle/>
            <a:p>
              <a:r>
                <a:rPr lang="de-DE" dirty="0"/>
                <a:t>P-Fällmittel </a:t>
              </a:r>
              <a:r>
                <a:rPr lang="de-DE" sz="1400" dirty="0"/>
                <a:t>(1.100 Mg/a </a:t>
              </a:r>
              <a:r>
                <a:rPr lang="de-DE" sz="1400" dirty="0" err="1"/>
                <a:t>Fe</a:t>
              </a:r>
              <a:r>
                <a:rPr lang="de-DE" sz="1400" dirty="0"/>
                <a:t>-Äquivalente)</a:t>
              </a:r>
            </a:p>
          </p:txBody>
        </p:sp>
        <p:cxnSp>
          <p:nvCxnSpPr>
            <p:cNvPr id="10" name="Gewinkelte Verbindung 17"/>
            <p:cNvCxnSpPr>
              <a:endCxn id="46" idx="2"/>
            </p:cNvCxnSpPr>
            <p:nvPr/>
          </p:nvCxnSpPr>
          <p:spPr>
            <a:xfrm rot="5400000" flipH="1" flipV="1">
              <a:off x="5107160" y="3797479"/>
              <a:ext cx="1790350" cy="555620"/>
            </a:xfrm>
            <a:prstGeom prst="bentConnector3">
              <a:avLst>
                <a:gd name="adj1" fmla="val 4233"/>
              </a:avLst>
            </a:prstGeom>
            <a:ln w="19050">
              <a:solidFill>
                <a:schemeClr val="bg2">
                  <a:lumMod val="50000"/>
                </a:schemeClr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feld 29"/>
            <p:cNvSpPr txBox="1">
              <a:spLocks noChangeArrowheads="1"/>
            </p:cNvSpPr>
            <p:nvPr/>
          </p:nvSpPr>
          <p:spPr bwMode="auto">
            <a:xfrm>
              <a:off x="7740650" y="2354800"/>
              <a:ext cx="935806" cy="400101"/>
            </a:xfrm>
            <a:prstGeom prst="rect">
              <a:avLst/>
            </a:prstGeom>
            <a:solidFill>
              <a:srgbClr val="4664C2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91431" tIns="45716" rIns="91431" bIns="45716">
              <a:spAutoFit/>
            </a:bodyPr>
            <a:lstStyle/>
            <a:p>
              <a:r>
                <a:rPr lang="de-DE" sz="2000" dirty="0">
                  <a:solidFill>
                    <a:schemeClr val="bg1"/>
                  </a:solidFill>
                </a:rPr>
                <a:t>Elbe</a:t>
              </a:r>
              <a:endParaRPr lang="de-DE" sz="2000" dirty="0"/>
            </a:p>
          </p:txBody>
        </p:sp>
        <p:cxnSp>
          <p:nvCxnSpPr>
            <p:cNvPr id="12" name="Gerade Verbindung mit Pfeil 11"/>
            <p:cNvCxnSpPr/>
            <p:nvPr/>
          </p:nvCxnSpPr>
          <p:spPr>
            <a:xfrm>
              <a:off x="6978651" y="2562381"/>
              <a:ext cx="756000" cy="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feld 12"/>
            <p:cNvSpPr txBox="1"/>
            <p:nvPr/>
          </p:nvSpPr>
          <p:spPr>
            <a:xfrm>
              <a:off x="395536" y="3356992"/>
              <a:ext cx="2592289" cy="707878"/>
            </a:xfrm>
            <a:prstGeom prst="rect">
              <a:avLst/>
            </a:prstGeom>
            <a:noFill/>
          </p:spPr>
          <p:txBody>
            <a:bodyPr wrap="square" lIns="91431" tIns="45716" rIns="91431" bIns="45716" anchor="ctr">
              <a:spAutoFit/>
            </a:bodyPr>
            <a:lstStyle/>
            <a:p>
              <a:pPr>
                <a:defRPr/>
              </a:pPr>
              <a:br>
                <a:rPr lang="de-DE" sz="2000" dirty="0"/>
              </a:br>
              <a:endParaRPr lang="de-DE" sz="2000" dirty="0"/>
            </a:p>
          </p:txBody>
        </p:sp>
        <p:sp>
          <p:nvSpPr>
            <p:cNvPr id="14" name="Textfeld 44"/>
            <p:cNvSpPr txBox="1">
              <a:spLocks noChangeArrowheads="1"/>
            </p:cNvSpPr>
            <p:nvPr/>
          </p:nvSpPr>
          <p:spPr bwMode="auto">
            <a:xfrm>
              <a:off x="4902201" y="5157788"/>
              <a:ext cx="1008063" cy="3693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1" tIns="45716" rIns="91431" bIns="45716">
              <a:spAutoFit/>
            </a:bodyPr>
            <a:lstStyle/>
            <a:p>
              <a:r>
                <a:rPr lang="de-DE"/>
                <a:t>2.000</a:t>
              </a:r>
            </a:p>
          </p:txBody>
        </p:sp>
        <p:sp>
          <p:nvSpPr>
            <p:cNvPr id="16" name="Textfeld 15"/>
            <p:cNvSpPr txBox="1">
              <a:spLocks noChangeArrowheads="1"/>
            </p:cNvSpPr>
            <p:nvPr/>
          </p:nvSpPr>
          <p:spPr bwMode="auto">
            <a:xfrm>
              <a:off x="3105504" y="5725588"/>
              <a:ext cx="3548582" cy="3693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31" tIns="45716" rIns="91431" bIns="45716">
              <a:spAutoFit/>
            </a:bodyPr>
            <a:lstStyle/>
            <a:p>
              <a:r>
                <a:rPr lang="de-DE" dirty="0"/>
                <a:t>17.000 Mg/a Aschereste (</a:t>
              </a:r>
              <a:r>
                <a:rPr lang="de-DE" dirty="0" err="1"/>
                <a:t>Mineralik</a:t>
              </a:r>
              <a:r>
                <a:rPr lang="de-DE" dirty="0"/>
                <a:t>)</a:t>
              </a:r>
            </a:p>
          </p:txBody>
        </p:sp>
        <p:cxnSp>
          <p:nvCxnSpPr>
            <p:cNvPr id="17" name="Gerade Verbindung mit Pfeil 16"/>
            <p:cNvCxnSpPr/>
            <p:nvPr/>
          </p:nvCxnSpPr>
          <p:spPr>
            <a:xfrm flipH="1" flipV="1">
              <a:off x="2207611" y="5108934"/>
              <a:ext cx="753725" cy="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mit Pfeil 17"/>
            <p:cNvCxnSpPr/>
            <p:nvPr/>
          </p:nvCxnSpPr>
          <p:spPr>
            <a:xfrm>
              <a:off x="5659939" y="5209163"/>
              <a:ext cx="649287" cy="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feld 18"/>
            <p:cNvSpPr txBox="1">
              <a:spLocks noChangeArrowheads="1"/>
            </p:cNvSpPr>
            <p:nvPr/>
          </p:nvSpPr>
          <p:spPr bwMode="auto">
            <a:xfrm>
              <a:off x="6346934" y="5023050"/>
              <a:ext cx="2689562" cy="3693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31" tIns="45716" rIns="91431" bIns="45716">
              <a:spAutoFit/>
            </a:bodyPr>
            <a:lstStyle/>
            <a:p>
              <a:r>
                <a:rPr lang="de-DE" dirty="0"/>
                <a:t>7.000 Mg/a H</a:t>
              </a:r>
              <a:r>
                <a:rPr lang="de-DE" baseline="-25000" dirty="0"/>
                <a:t>3</a:t>
              </a:r>
              <a:r>
                <a:rPr lang="de-DE" dirty="0"/>
                <a:t>PO</a:t>
              </a:r>
              <a:r>
                <a:rPr lang="de-DE" baseline="-25000" dirty="0"/>
                <a:t>4 (75%ig)</a:t>
              </a:r>
            </a:p>
          </p:txBody>
        </p:sp>
        <p:cxnSp>
          <p:nvCxnSpPr>
            <p:cNvPr id="20" name="Gerade Verbindung mit Pfeil 19"/>
            <p:cNvCxnSpPr/>
            <p:nvPr/>
          </p:nvCxnSpPr>
          <p:spPr>
            <a:xfrm>
              <a:off x="4373563" y="5459414"/>
              <a:ext cx="0" cy="346075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uppieren 69"/>
            <p:cNvGrpSpPr>
              <a:grpSpLocks/>
            </p:cNvGrpSpPr>
            <p:nvPr/>
          </p:nvGrpSpPr>
          <p:grpSpPr bwMode="auto">
            <a:xfrm>
              <a:off x="2934850" y="4748894"/>
              <a:ext cx="3038286" cy="720725"/>
              <a:chOff x="2771800" y="4437112"/>
              <a:chExt cx="3038006" cy="720080"/>
            </a:xfrm>
          </p:grpSpPr>
          <p:sp>
            <p:nvSpPr>
              <p:cNvPr id="40" name="Textfeld 70"/>
              <p:cNvSpPr txBox="1">
                <a:spLocks noChangeArrowheads="1"/>
              </p:cNvSpPr>
              <p:nvPr/>
            </p:nvSpPr>
            <p:spPr bwMode="auto">
              <a:xfrm>
                <a:off x="2771800" y="4653136"/>
                <a:ext cx="2880320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de-DE" sz="2000" b="1" dirty="0" err="1">
                    <a:solidFill>
                      <a:schemeClr val="bg1"/>
                    </a:solidFill>
                  </a:rPr>
                  <a:t>Tetraphos</a:t>
                </a:r>
                <a:endParaRPr lang="de-DE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1" name="Rechteck 40"/>
              <p:cNvSpPr/>
              <p:nvPr/>
            </p:nvSpPr>
            <p:spPr>
              <a:xfrm>
                <a:off x="5363947" y="4652819"/>
                <a:ext cx="288898" cy="21570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42" name="Rechteck 41"/>
              <p:cNvSpPr/>
              <p:nvPr/>
            </p:nvSpPr>
            <p:spPr>
              <a:xfrm>
                <a:off x="5363947" y="4941485"/>
                <a:ext cx="288898" cy="21570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grpSp>
            <p:nvGrpSpPr>
              <p:cNvPr id="43" name="Gruppieren 151"/>
              <p:cNvGrpSpPr>
                <a:grpSpLocks/>
              </p:cNvGrpSpPr>
              <p:nvPr/>
            </p:nvGrpSpPr>
            <p:grpSpPr bwMode="auto">
              <a:xfrm>
                <a:off x="2771800" y="4437112"/>
                <a:ext cx="3038006" cy="720080"/>
                <a:chOff x="2843808" y="4293096"/>
                <a:chExt cx="3038006" cy="720080"/>
              </a:xfrm>
            </p:grpSpPr>
            <p:sp>
              <p:nvSpPr>
                <p:cNvPr id="44" name="Rechteck 43"/>
                <p:cNvSpPr/>
                <p:nvPr/>
              </p:nvSpPr>
              <p:spPr>
                <a:xfrm>
                  <a:off x="2858093" y="4293096"/>
                  <a:ext cx="3023721" cy="720080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de-DE"/>
                </a:p>
              </p:txBody>
            </p:sp>
            <p:sp>
              <p:nvSpPr>
                <p:cNvPr id="45" name="Textfeld 79"/>
                <p:cNvSpPr txBox="1">
                  <a:spLocks noChangeArrowheads="1"/>
                </p:cNvSpPr>
                <p:nvPr/>
              </p:nvSpPr>
              <p:spPr bwMode="auto">
                <a:xfrm>
                  <a:off x="2843808" y="4437112"/>
                  <a:ext cx="2880320" cy="4001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de-DE" sz="2000" b="1" dirty="0" err="1">
                      <a:solidFill>
                        <a:schemeClr val="bg1"/>
                      </a:solidFill>
                    </a:rPr>
                    <a:t>TetraPhos</a:t>
                  </a:r>
                  <a:r>
                    <a:rPr lang="de-DE" sz="2000" b="1" baseline="30000" dirty="0">
                      <a:solidFill>
                        <a:schemeClr val="bg1"/>
                      </a:solidFill>
                    </a:rPr>
                    <a:t>®</a:t>
                  </a:r>
                </a:p>
              </p:txBody>
            </p:sp>
          </p:grpSp>
        </p:grpSp>
        <p:sp>
          <p:nvSpPr>
            <p:cNvPr id="22" name="Textfeld 21"/>
            <p:cNvSpPr txBox="1">
              <a:spLocks noChangeArrowheads="1"/>
            </p:cNvSpPr>
            <p:nvPr/>
          </p:nvSpPr>
          <p:spPr bwMode="auto">
            <a:xfrm>
              <a:off x="3825391" y="4353987"/>
              <a:ext cx="2159612" cy="3693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31" tIns="45716" rIns="91431" bIns="45716">
              <a:spAutoFit/>
            </a:bodyPr>
            <a:lstStyle/>
            <a:p>
              <a:r>
                <a:rPr lang="de-DE" dirty="0"/>
                <a:t>20.000 Mg/a Asche</a:t>
              </a:r>
            </a:p>
          </p:txBody>
        </p:sp>
        <p:sp>
          <p:nvSpPr>
            <p:cNvPr id="23" name="Textfeld 22"/>
            <p:cNvSpPr txBox="1">
              <a:spLocks noChangeArrowheads="1"/>
            </p:cNvSpPr>
            <p:nvPr/>
          </p:nvSpPr>
          <p:spPr bwMode="auto">
            <a:xfrm>
              <a:off x="236538" y="4171950"/>
              <a:ext cx="1965325" cy="3693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1" tIns="45716" rIns="91431" bIns="45716">
              <a:spAutoFit/>
            </a:bodyPr>
            <a:lstStyle/>
            <a:p>
              <a:pPr algn="r"/>
              <a:r>
                <a:rPr lang="de-DE" dirty="0"/>
                <a:t>2.000 Mg/a Gips</a:t>
              </a:r>
            </a:p>
          </p:txBody>
        </p:sp>
        <p:cxnSp>
          <p:nvCxnSpPr>
            <p:cNvPr id="24" name="Gewinkelte Verbindung 38"/>
            <p:cNvCxnSpPr/>
            <p:nvPr/>
          </p:nvCxnSpPr>
          <p:spPr>
            <a:xfrm rot="10800000" flipV="1">
              <a:off x="2213738" y="4161599"/>
              <a:ext cx="731838" cy="206887"/>
            </a:xfrm>
            <a:prstGeom prst="bentConnector3">
              <a:avLst>
                <a:gd name="adj1" fmla="val -37624"/>
              </a:avLst>
            </a:prstGeom>
            <a:ln w="19050">
              <a:solidFill>
                <a:schemeClr val="bg2">
                  <a:lumMod val="50000"/>
                </a:schemeClr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uppieren 68"/>
            <p:cNvGrpSpPr>
              <a:grpSpLocks/>
            </p:cNvGrpSpPr>
            <p:nvPr/>
          </p:nvGrpSpPr>
          <p:grpSpPr bwMode="auto">
            <a:xfrm>
              <a:off x="2639510" y="1920616"/>
              <a:ext cx="1584325" cy="1260000"/>
              <a:chOff x="2123728" y="2219639"/>
              <a:chExt cx="1584230" cy="1381100"/>
            </a:xfrm>
            <a:solidFill>
              <a:srgbClr val="4664C2"/>
            </a:solidFill>
          </p:grpSpPr>
          <p:sp>
            <p:nvSpPr>
              <p:cNvPr id="38" name="Rechteck 37"/>
              <p:cNvSpPr/>
              <p:nvPr/>
            </p:nvSpPr>
            <p:spPr>
              <a:xfrm>
                <a:off x="2123728" y="2219639"/>
                <a:ext cx="1584230" cy="1381100"/>
              </a:xfrm>
              <a:prstGeom prst="rect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 dirty="0"/>
              </a:p>
            </p:txBody>
          </p:sp>
          <p:sp>
            <p:nvSpPr>
              <p:cNvPr id="39" name="Textfeld 6"/>
              <p:cNvSpPr txBox="1">
                <a:spLocks noChangeArrowheads="1"/>
              </p:cNvSpPr>
              <p:nvPr/>
            </p:nvSpPr>
            <p:spPr bwMode="auto">
              <a:xfrm>
                <a:off x="2147478" y="2668476"/>
                <a:ext cx="1547794" cy="40011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e-DE" sz="2000" b="1" dirty="0">
                    <a:solidFill>
                      <a:schemeClr val="bg1"/>
                    </a:solidFill>
                  </a:rPr>
                  <a:t>Vorklärung</a:t>
                </a:r>
              </a:p>
            </p:txBody>
          </p:sp>
        </p:grpSp>
        <p:sp>
          <p:nvSpPr>
            <p:cNvPr id="26" name="Textfeld 25"/>
            <p:cNvSpPr txBox="1">
              <a:spLocks noChangeArrowheads="1"/>
            </p:cNvSpPr>
            <p:nvPr/>
          </p:nvSpPr>
          <p:spPr bwMode="auto">
            <a:xfrm>
              <a:off x="6300788" y="3573464"/>
              <a:ext cx="2735262" cy="584767"/>
            </a:xfrm>
            <a:prstGeom prst="rect">
              <a:avLst/>
            </a:prstGeom>
            <a:ln w="19050">
              <a:noFill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91431" tIns="45716" rIns="91431" bIns="45716">
              <a:spAutoFit/>
            </a:bodyPr>
            <a:lstStyle/>
            <a:p>
              <a:r>
                <a:rPr lang="de-DE" dirty="0"/>
                <a:t>36.000 Mg </a:t>
              </a:r>
              <a:r>
                <a:rPr lang="de-DE" dirty="0" err="1"/>
                <a:t>Fe</a:t>
              </a:r>
              <a:r>
                <a:rPr lang="de-DE" dirty="0"/>
                <a:t>/Al-Lösung</a:t>
              </a:r>
              <a:endParaRPr lang="de-DE" dirty="0">
                <a:solidFill>
                  <a:srgbClr val="FF0000"/>
                </a:solidFill>
              </a:endParaRPr>
            </a:p>
            <a:p>
              <a:r>
                <a:rPr lang="de-DE" sz="1400" dirty="0"/>
                <a:t>(500 Mg/a </a:t>
              </a:r>
              <a:r>
                <a:rPr lang="de-DE" sz="1400" dirty="0" err="1"/>
                <a:t>Fe</a:t>
              </a:r>
              <a:r>
                <a:rPr lang="de-DE" sz="1400" dirty="0"/>
                <a:t>-Äquivalent)</a:t>
              </a:r>
            </a:p>
          </p:txBody>
        </p:sp>
        <p:cxnSp>
          <p:nvCxnSpPr>
            <p:cNvPr id="27" name="Gerade Verbindung 43"/>
            <p:cNvCxnSpPr>
              <a:stCxn id="46" idx="3"/>
              <a:endCxn id="47" idx="1"/>
            </p:cNvCxnSpPr>
            <p:nvPr/>
          </p:nvCxnSpPr>
          <p:spPr bwMode="auto">
            <a:xfrm flipH="1">
              <a:off x="4243384" y="2748908"/>
              <a:ext cx="2736848" cy="0"/>
            </a:xfrm>
            <a:prstGeom prst="line">
              <a:avLst/>
            </a:prstGeom>
            <a:solidFill>
              <a:srgbClr val="4664C2"/>
            </a:solidFill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mit Pfeil 27"/>
            <p:cNvCxnSpPr/>
            <p:nvPr/>
          </p:nvCxnSpPr>
          <p:spPr>
            <a:xfrm>
              <a:off x="1366839" y="2562381"/>
              <a:ext cx="1296422" cy="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mit Pfeil 28"/>
            <p:cNvCxnSpPr/>
            <p:nvPr/>
          </p:nvCxnSpPr>
          <p:spPr>
            <a:xfrm flipH="1">
              <a:off x="4252238" y="1593851"/>
              <a:ext cx="0" cy="32385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mit Pfeil 29"/>
            <p:cNvCxnSpPr/>
            <p:nvPr/>
          </p:nvCxnSpPr>
          <p:spPr>
            <a:xfrm>
              <a:off x="3323956" y="3181701"/>
              <a:ext cx="0" cy="60925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Gruppieren 59"/>
            <p:cNvGrpSpPr>
              <a:grpSpLocks/>
            </p:cNvGrpSpPr>
            <p:nvPr/>
          </p:nvGrpSpPr>
          <p:grpSpPr bwMode="auto">
            <a:xfrm>
              <a:off x="2941993" y="3790951"/>
              <a:ext cx="3024000" cy="468313"/>
              <a:chOff x="2859007" y="4451843"/>
              <a:chExt cx="2880133" cy="520004"/>
            </a:xfrm>
            <a:solidFill>
              <a:srgbClr val="4664C2"/>
            </a:solidFill>
          </p:grpSpPr>
          <p:sp>
            <p:nvSpPr>
              <p:cNvPr id="36" name="Rechteck 35"/>
              <p:cNvSpPr/>
              <p:nvPr/>
            </p:nvSpPr>
            <p:spPr>
              <a:xfrm>
                <a:off x="2859007" y="4451843"/>
                <a:ext cx="2880133" cy="52000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37" name="Textfeld 27"/>
              <p:cNvSpPr txBox="1">
                <a:spLocks noChangeArrowheads="1"/>
              </p:cNvSpPr>
              <p:nvPr/>
            </p:nvSpPr>
            <p:spPr bwMode="auto">
              <a:xfrm>
                <a:off x="2912343" y="4462415"/>
                <a:ext cx="2811785" cy="44427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de-DE" sz="2000" b="1" dirty="0">
                    <a:solidFill>
                      <a:schemeClr val="bg1"/>
                    </a:solidFill>
                  </a:rPr>
                  <a:t>Schlammbehandlung</a:t>
                </a:r>
              </a:p>
            </p:txBody>
          </p:sp>
        </p:grpSp>
        <p:cxnSp>
          <p:nvCxnSpPr>
            <p:cNvPr id="32" name="Gewinkelte Verbindung 84"/>
            <p:cNvCxnSpPr/>
            <p:nvPr/>
          </p:nvCxnSpPr>
          <p:spPr>
            <a:xfrm>
              <a:off x="1335490" y="3626533"/>
              <a:ext cx="1756494" cy="155448"/>
            </a:xfrm>
            <a:prstGeom prst="bentConnector2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hteck 32"/>
            <p:cNvSpPr/>
            <p:nvPr/>
          </p:nvSpPr>
          <p:spPr>
            <a:xfrm>
              <a:off x="394742" y="3426839"/>
              <a:ext cx="2233042" cy="433387"/>
            </a:xfrm>
            <a:prstGeom prst="rect">
              <a:avLst/>
            </a:prstGeom>
            <a:solidFill>
              <a:srgbClr val="4664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anchor="ctr"/>
            <a:lstStyle/>
            <a:p>
              <a:pPr algn="ctr">
                <a:defRPr/>
              </a:pPr>
              <a:r>
                <a:rPr lang="de-DE" dirty="0">
                  <a:solidFill>
                    <a:schemeClr val="bg1">
                      <a:lumMod val="95000"/>
                    </a:schemeClr>
                  </a:solidFill>
                </a:rPr>
                <a:t>Externe Schlämme</a:t>
              </a:r>
              <a:endParaRPr lang="de-DE" dirty="0"/>
            </a:p>
          </p:txBody>
        </p:sp>
        <p:sp>
          <p:nvSpPr>
            <p:cNvPr id="34" name="Textfeld 29"/>
            <p:cNvSpPr txBox="1">
              <a:spLocks noChangeArrowheads="1"/>
            </p:cNvSpPr>
            <p:nvPr/>
          </p:nvSpPr>
          <p:spPr bwMode="auto">
            <a:xfrm>
              <a:off x="683568" y="2348880"/>
              <a:ext cx="936104" cy="400101"/>
            </a:xfrm>
            <a:prstGeom prst="rect">
              <a:avLst/>
            </a:prstGeom>
            <a:solidFill>
              <a:srgbClr val="4664C2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91431" tIns="45716" rIns="91431" bIns="45716">
              <a:spAutoFit/>
            </a:bodyPr>
            <a:lstStyle/>
            <a:p>
              <a:r>
                <a:rPr lang="de-DE" sz="2000" dirty="0">
                  <a:solidFill>
                    <a:schemeClr val="bg1"/>
                  </a:solidFill>
                </a:rPr>
                <a:t>Zulauf</a:t>
              </a:r>
              <a:endParaRPr lang="de-DE" sz="2000" dirty="0"/>
            </a:p>
          </p:txBody>
        </p:sp>
        <p:sp>
          <p:nvSpPr>
            <p:cNvPr id="35" name="Textfeld 34"/>
            <p:cNvSpPr txBox="1">
              <a:spLocks noChangeArrowheads="1"/>
            </p:cNvSpPr>
            <p:nvPr/>
          </p:nvSpPr>
          <p:spPr bwMode="auto">
            <a:xfrm>
              <a:off x="3313689" y="3286921"/>
              <a:ext cx="2343829" cy="3693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31" tIns="45716" rIns="91431" bIns="45716">
              <a:spAutoFit/>
            </a:bodyPr>
            <a:lstStyle/>
            <a:p>
              <a:r>
                <a:rPr lang="de-DE" dirty="0"/>
                <a:t>1,5 Mio. m³/a Schlamm</a:t>
              </a:r>
            </a:p>
          </p:txBody>
        </p:sp>
      </p:grpSp>
      <p:sp>
        <p:nvSpPr>
          <p:cNvPr id="54" name="Textfeld 53"/>
          <p:cNvSpPr txBox="1">
            <a:spLocks noChangeArrowheads="1"/>
          </p:cNvSpPr>
          <p:nvPr/>
        </p:nvSpPr>
        <p:spPr bwMode="auto">
          <a:xfrm>
            <a:off x="1559496" y="4894006"/>
            <a:ext cx="1965325" cy="369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>
            <a:spAutoFit/>
          </a:bodyPr>
          <a:lstStyle/>
          <a:p>
            <a:pPr algn="r"/>
            <a:r>
              <a:rPr lang="de-DE" dirty="0"/>
              <a:t>12.000 Mg/a Gips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rtl="0" eaLnBrk="1" latinLnBrk="0" hangingPunct="1"/>
            <a:r>
              <a:rPr lang="de-DE" kern="1200" dirty="0">
                <a:solidFill>
                  <a:srgbClr val="0053A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Stoffströme inkl. TetraPhos</a:t>
            </a:r>
            <a:endParaRPr lang="de-DE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490070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Zeitplan Großanlage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E47917B7-9B0D-4295-8376-37B46453ADAC}" type="slidenum">
              <a:rPr lang="de-DE" noProof="0" smtClean="0"/>
              <a:pPr/>
              <a:t>16</a:t>
            </a:fld>
            <a:endParaRPr lang="de-DE" noProof="0"/>
          </a:p>
        </p:txBody>
      </p:sp>
      <p:grpSp>
        <p:nvGrpSpPr>
          <p:cNvPr id="47" name="Gruppieren 46"/>
          <p:cNvGrpSpPr/>
          <p:nvPr/>
        </p:nvGrpSpPr>
        <p:grpSpPr>
          <a:xfrm>
            <a:off x="1775520" y="1096345"/>
            <a:ext cx="8514946" cy="5232559"/>
            <a:chOff x="197514" y="1340768"/>
            <a:chExt cx="8514946" cy="5232559"/>
          </a:xfrm>
        </p:grpSpPr>
        <p:cxnSp>
          <p:nvCxnSpPr>
            <p:cNvPr id="18" name="Gerade Verbindung 17"/>
            <p:cNvCxnSpPr>
              <a:stCxn id="8" idx="0"/>
            </p:cNvCxnSpPr>
            <p:nvPr/>
          </p:nvCxnSpPr>
          <p:spPr>
            <a:xfrm flipH="1" flipV="1">
              <a:off x="1276350" y="2817019"/>
              <a:ext cx="1284" cy="46796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>
              <a:endCxn id="9" idx="4"/>
            </p:cNvCxnSpPr>
            <p:nvPr/>
          </p:nvCxnSpPr>
          <p:spPr>
            <a:xfrm flipV="1">
              <a:off x="2981522" y="3753036"/>
              <a:ext cx="4769" cy="54035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uppieren 10"/>
            <p:cNvGrpSpPr/>
            <p:nvPr/>
          </p:nvGrpSpPr>
          <p:grpSpPr>
            <a:xfrm>
              <a:off x="323528" y="3248980"/>
              <a:ext cx="8388932" cy="540000"/>
              <a:chOff x="323528" y="3248980"/>
              <a:chExt cx="8388932" cy="540000"/>
            </a:xfrm>
            <a:solidFill>
              <a:schemeClr val="accent1"/>
            </a:solidFill>
          </p:grpSpPr>
          <p:sp>
            <p:nvSpPr>
              <p:cNvPr id="7" name="Pfeil nach rechts 6"/>
              <p:cNvSpPr/>
              <p:nvPr/>
            </p:nvSpPr>
            <p:spPr>
              <a:xfrm>
                <a:off x="323528" y="3248980"/>
                <a:ext cx="8388932" cy="540000"/>
              </a:xfrm>
              <a:prstGeom prst="rightArrow">
                <a:avLst>
                  <a:gd name="adj1" fmla="val 50000"/>
                  <a:gd name="adj2" fmla="val 11441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80000" indent="-180000">
                  <a:spcBef>
                    <a:spcPts val="600"/>
                  </a:spcBef>
                  <a:buClr>
                    <a:schemeClr val="accent1"/>
                  </a:buClr>
                  <a:buFont typeface="Arial" pitchFamily="34" charset="0"/>
                  <a:buChar char="•"/>
                </a:pPr>
                <a:endParaRPr lang="de-DE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Ellipse 7"/>
              <p:cNvSpPr/>
              <p:nvPr/>
            </p:nvSpPr>
            <p:spPr>
              <a:xfrm>
                <a:off x="1043608" y="3284984"/>
                <a:ext cx="468052" cy="4680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80000" indent="-180000">
                  <a:spcBef>
                    <a:spcPts val="600"/>
                  </a:spcBef>
                  <a:buClr>
                    <a:schemeClr val="accent1"/>
                  </a:buClr>
                  <a:buFont typeface="Arial" pitchFamily="34" charset="0"/>
                  <a:buChar char="•"/>
                </a:pPr>
                <a:endParaRPr lang="de-DE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Ellipse 8"/>
              <p:cNvSpPr/>
              <p:nvPr/>
            </p:nvSpPr>
            <p:spPr>
              <a:xfrm>
                <a:off x="2752265" y="3284984"/>
                <a:ext cx="468052" cy="4680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80000" indent="-180000">
                  <a:spcBef>
                    <a:spcPts val="600"/>
                  </a:spcBef>
                  <a:buClr>
                    <a:schemeClr val="accent1"/>
                  </a:buClr>
                  <a:buFont typeface="Arial" pitchFamily="34" charset="0"/>
                  <a:buChar char="•"/>
                </a:pPr>
                <a:endParaRPr lang="de-DE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Ellipse 9"/>
              <p:cNvSpPr/>
              <p:nvPr/>
            </p:nvSpPr>
            <p:spPr>
              <a:xfrm>
                <a:off x="4540219" y="3295540"/>
                <a:ext cx="468052" cy="4680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80000" indent="-180000">
                  <a:spcBef>
                    <a:spcPts val="600"/>
                  </a:spcBef>
                  <a:buClr>
                    <a:schemeClr val="accent1"/>
                  </a:buClr>
                  <a:buFont typeface="Arial" pitchFamily="34" charset="0"/>
                  <a:buChar char="•"/>
                </a:pPr>
                <a:endParaRPr lang="de-DE" sz="16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2" name="Gruppieren 21"/>
            <p:cNvGrpSpPr/>
            <p:nvPr/>
          </p:nvGrpSpPr>
          <p:grpSpPr>
            <a:xfrm>
              <a:off x="197514" y="1340768"/>
              <a:ext cx="3708412" cy="1476164"/>
              <a:chOff x="197514" y="1340768"/>
              <a:chExt cx="3708412" cy="1476164"/>
            </a:xfrm>
          </p:grpSpPr>
          <p:sp>
            <p:nvSpPr>
              <p:cNvPr id="12" name="Textfeld 11"/>
              <p:cNvSpPr txBox="1"/>
              <p:nvPr/>
            </p:nvSpPr>
            <p:spPr>
              <a:xfrm>
                <a:off x="251520" y="1844824"/>
                <a:ext cx="3414461" cy="892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600"/>
                  </a:spcBef>
                  <a:buClr>
                    <a:schemeClr val="accent1"/>
                  </a:buClr>
                  <a:tabLst>
                    <a:tab pos="1257300" algn="l"/>
                  </a:tabLst>
                </a:pPr>
                <a:r>
                  <a:rPr lang="de-DE" sz="1400" i="1" dirty="0"/>
                  <a:t>September: 	</a:t>
                </a:r>
                <a:r>
                  <a:rPr lang="de-DE" sz="1400" dirty="0"/>
                  <a:t>Zusage Fördermittel</a:t>
                </a:r>
              </a:p>
              <a:p>
                <a:pPr>
                  <a:spcBef>
                    <a:spcPts val="600"/>
                  </a:spcBef>
                  <a:buClr>
                    <a:schemeClr val="accent1"/>
                  </a:buClr>
                  <a:tabLst>
                    <a:tab pos="1257300" algn="l"/>
                  </a:tabLst>
                </a:pPr>
                <a:r>
                  <a:rPr lang="de-DE" sz="1400" i="1" dirty="0"/>
                  <a:t>Dezember: 	</a:t>
                </a:r>
                <a:r>
                  <a:rPr lang="de-DE" sz="1400" dirty="0"/>
                  <a:t>Zustimmung Aufsichtsrat</a:t>
                </a:r>
              </a:p>
              <a:p>
                <a:pPr>
                  <a:spcBef>
                    <a:spcPts val="600"/>
                  </a:spcBef>
                  <a:buClr>
                    <a:schemeClr val="accent1"/>
                  </a:buClr>
                  <a:tabLst>
                    <a:tab pos="1257300" algn="l"/>
                  </a:tabLst>
                </a:pPr>
                <a:r>
                  <a:rPr lang="de-DE" sz="1400" dirty="0"/>
                  <a:t>	Demontage Pilotanlage</a:t>
                </a:r>
              </a:p>
            </p:txBody>
          </p:sp>
          <p:sp>
            <p:nvSpPr>
              <p:cNvPr id="16" name="Eine Ecke des Rechtecks schneiden und abrunden 15"/>
              <p:cNvSpPr/>
              <p:nvPr/>
            </p:nvSpPr>
            <p:spPr>
              <a:xfrm>
                <a:off x="204787" y="1340768"/>
                <a:ext cx="3695701" cy="432048"/>
              </a:xfrm>
              <a:prstGeom prst="snipRoundRect">
                <a:avLst>
                  <a:gd name="adj1" fmla="val 50000"/>
                  <a:gd name="adj2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80000" indent="-180000">
                  <a:spcBef>
                    <a:spcPts val="600"/>
                  </a:spcBef>
                  <a:buClr>
                    <a:schemeClr val="accent1"/>
                  </a:buClr>
                  <a:buFont typeface="Arial" pitchFamily="34" charset="0"/>
                  <a:buChar char="•"/>
                </a:pPr>
                <a:endParaRPr lang="de-DE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Eine Ecke des Rechtecks schneiden und abrunden 14"/>
              <p:cNvSpPr/>
              <p:nvPr/>
            </p:nvSpPr>
            <p:spPr>
              <a:xfrm>
                <a:off x="197514" y="1340768"/>
                <a:ext cx="3708412" cy="1476164"/>
              </a:xfrm>
              <a:prstGeom prst="snipRoundRect">
                <a:avLst>
                  <a:gd name="adj1" fmla="val 16667"/>
                  <a:gd name="adj2" fmla="val 15215"/>
                </a:avLst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80000" indent="-180000">
                  <a:spcBef>
                    <a:spcPts val="600"/>
                  </a:spcBef>
                  <a:buClr>
                    <a:schemeClr val="accent1"/>
                  </a:buClr>
                  <a:buFont typeface="Arial" pitchFamily="34" charset="0"/>
                  <a:buChar char="•"/>
                </a:pPr>
                <a:endParaRPr lang="de-DE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Textfeld 13"/>
              <p:cNvSpPr txBox="1"/>
              <p:nvPr/>
            </p:nvSpPr>
            <p:spPr>
              <a:xfrm>
                <a:off x="1684564" y="1367826"/>
                <a:ext cx="75533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180000" indent="-180000">
                  <a:spcBef>
                    <a:spcPts val="600"/>
                  </a:spcBef>
                  <a:buClr>
                    <a:schemeClr val="accent1"/>
                  </a:buClr>
                </a:pPr>
                <a:r>
                  <a:rPr lang="de-DE" sz="2000" b="1" dirty="0">
                    <a:solidFill>
                      <a:schemeClr val="bg1"/>
                    </a:solidFill>
                  </a:rPr>
                  <a:t>2017</a:t>
                </a:r>
              </a:p>
            </p:txBody>
          </p:sp>
        </p:grpSp>
        <p:grpSp>
          <p:nvGrpSpPr>
            <p:cNvPr id="23" name="Gruppieren 22"/>
            <p:cNvGrpSpPr/>
            <p:nvPr/>
          </p:nvGrpSpPr>
          <p:grpSpPr>
            <a:xfrm>
              <a:off x="822024" y="4269071"/>
              <a:ext cx="3851600" cy="2304256"/>
              <a:chOff x="-2142514" y="1304663"/>
              <a:chExt cx="3851600" cy="2304256"/>
            </a:xfrm>
          </p:grpSpPr>
          <p:sp>
            <p:nvSpPr>
              <p:cNvPr id="24" name="Textfeld 23"/>
              <p:cNvSpPr txBox="1"/>
              <p:nvPr/>
            </p:nvSpPr>
            <p:spPr>
              <a:xfrm>
                <a:off x="-2133633" y="1708284"/>
                <a:ext cx="3842719" cy="18620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600"/>
                  </a:spcBef>
                  <a:buClr>
                    <a:schemeClr val="accent1"/>
                  </a:buClr>
                  <a:tabLst>
                    <a:tab pos="1168400" algn="l"/>
                  </a:tabLst>
                </a:pPr>
                <a:r>
                  <a:rPr lang="de-DE" sz="1600" i="1" dirty="0"/>
                  <a:t>	</a:t>
                </a:r>
                <a:r>
                  <a:rPr lang="de-DE" sz="1400" dirty="0"/>
                  <a:t>Erstellung Planungsunterlage</a:t>
                </a:r>
                <a:br>
                  <a:rPr lang="de-DE" sz="1400" dirty="0"/>
                </a:br>
                <a:r>
                  <a:rPr lang="de-DE" sz="1400" dirty="0"/>
                  <a:t>	Großtechnik</a:t>
                </a:r>
              </a:p>
              <a:p>
                <a:pPr>
                  <a:spcBef>
                    <a:spcPts val="600"/>
                  </a:spcBef>
                  <a:buClr>
                    <a:schemeClr val="accent1"/>
                  </a:buClr>
                  <a:tabLst>
                    <a:tab pos="1168400" algn="l"/>
                  </a:tabLst>
                </a:pPr>
                <a:r>
                  <a:rPr lang="de-DE" sz="1400" dirty="0"/>
                  <a:t>	Genehmigungsplanung/</a:t>
                </a:r>
                <a:br>
                  <a:rPr lang="de-DE" sz="1400" dirty="0"/>
                </a:br>
                <a:r>
                  <a:rPr lang="de-DE" sz="1400" dirty="0"/>
                  <a:t>	Genehmigung</a:t>
                </a:r>
              </a:p>
              <a:p>
                <a:pPr>
                  <a:spcBef>
                    <a:spcPts val="600"/>
                  </a:spcBef>
                  <a:buClr>
                    <a:schemeClr val="accent1"/>
                  </a:buClr>
                  <a:tabLst>
                    <a:tab pos="1168400" algn="l"/>
                  </a:tabLst>
                </a:pPr>
                <a:r>
                  <a:rPr lang="de-DE" sz="1400" dirty="0"/>
                  <a:t>	Umfirmierung </a:t>
                </a:r>
                <a:br>
                  <a:rPr lang="de-DE" sz="1400" dirty="0"/>
                </a:br>
                <a:r>
                  <a:rPr lang="de-DE" sz="1400" dirty="0"/>
                  <a:t>	Phosphor-Recycling Hamburg</a:t>
                </a:r>
              </a:p>
              <a:p>
                <a:pPr>
                  <a:spcBef>
                    <a:spcPts val="600"/>
                  </a:spcBef>
                  <a:buClr>
                    <a:schemeClr val="accent1"/>
                  </a:buClr>
                  <a:tabLst>
                    <a:tab pos="1168400" algn="l"/>
                  </a:tabLst>
                </a:pPr>
                <a:r>
                  <a:rPr lang="de-DE" sz="1400" i="1" dirty="0"/>
                  <a:t>Quartal IV: 	</a:t>
                </a:r>
                <a:r>
                  <a:rPr lang="de-DE" sz="1400" dirty="0"/>
                  <a:t>Vorzeitiger Baubeginn</a:t>
                </a:r>
              </a:p>
            </p:txBody>
          </p:sp>
          <p:sp>
            <p:nvSpPr>
              <p:cNvPr id="25" name="Eine Ecke des Rechtecks schneiden und abrunden 24"/>
              <p:cNvSpPr/>
              <p:nvPr/>
            </p:nvSpPr>
            <p:spPr>
              <a:xfrm>
                <a:off x="-2129803" y="1312240"/>
                <a:ext cx="3695701" cy="432048"/>
              </a:xfrm>
              <a:prstGeom prst="snipRoundRect">
                <a:avLst>
                  <a:gd name="adj1" fmla="val 50000"/>
                  <a:gd name="adj2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80000" indent="-180000">
                  <a:spcBef>
                    <a:spcPts val="600"/>
                  </a:spcBef>
                  <a:buClr>
                    <a:schemeClr val="accent1"/>
                  </a:buClr>
                  <a:buFont typeface="Arial" pitchFamily="34" charset="0"/>
                  <a:buChar char="•"/>
                </a:pPr>
                <a:endParaRPr lang="de-DE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Eine Ecke des Rechtecks schneiden und abrunden 25"/>
              <p:cNvSpPr/>
              <p:nvPr/>
            </p:nvSpPr>
            <p:spPr>
              <a:xfrm>
                <a:off x="-2142514" y="1304663"/>
                <a:ext cx="3708412" cy="2304256"/>
              </a:xfrm>
              <a:prstGeom prst="snipRoundRect">
                <a:avLst>
                  <a:gd name="adj1" fmla="val 9369"/>
                  <a:gd name="adj2" fmla="val 10198"/>
                </a:avLst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80000" indent="-180000">
                  <a:spcBef>
                    <a:spcPts val="600"/>
                  </a:spcBef>
                  <a:buClr>
                    <a:schemeClr val="accent1"/>
                  </a:buClr>
                  <a:buFont typeface="Arial" pitchFamily="34" charset="0"/>
                  <a:buChar char="•"/>
                </a:pPr>
                <a:endParaRPr lang="de-DE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Textfeld 26"/>
              <p:cNvSpPr txBox="1"/>
              <p:nvPr/>
            </p:nvSpPr>
            <p:spPr>
              <a:xfrm>
                <a:off x="-589942" y="1304663"/>
                <a:ext cx="75533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180000" indent="-180000">
                  <a:spcBef>
                    <a:spcPts val="600"/>
                  </a:spcBef>
                  <a:buClr>
                    <a:schemeClr val="accent1"/>
                  </a:buClr>
                </a:pPr>
                <a:r>
                  <a:rPr lang="de-DE" sz="2000" b="1" dirty="0">
                    <a:solidFill>
                      <a:schemeClr val="bg1"/>
                    </a:solidFill>
                  </a:rPr>
                  <a:t>2018</a:t>
                </a:r>
              </a:p>
            </p:txBody>
          </p:sp>
        </p:grpSp>
        <p:grpSp>
          <p:nvGrpSpPr>
            <p:cNvPr id="32" name="Gruppieren 31"/>
            <p:cNvGrpSpPr/>
            <p:nvPr/>
          </p:nvGrpSpPr>
          <p:grpSpPr>
            <a:xfrm>
              <a:off x="4425559" y="1340768"/>
              <a:ext cx="3708412" cy="1476164"/>
              <a:chOff x="-524991" y="1340768"/>
              <a:chExt cx="3708412" cy="1476164"/>
            </a:xfrm>
          </p:grpSpPr>
          <p:sp>
            <p:nvSpPr>
              <p:cNvPr id="33" name="Textfeld 32"/>
              <p:cNvSpPr txBox="1"/>
              <p:nvPr/>
            </p:nvSpPr>
            <p:spPr>
              <a:xfrm>
                <a:off x="-481638" y="1856456"/>
                <a:ext cx="267868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600"/>
                  </a:spcBef>
                  <a:buClr>
                    <a:schemeClr val="accent1"/>
                  </a:buClr>
                  <a:tabLst>
                    <a:tab pos="1257300" algn="l"/>
                  </a:tabLst>
                </a:pPr>
                <a:r>
                  <a:rPr lang="de-DE" sz="1400" i="1" dirty="0"/>
                  <a:t>Ganzjährig	</a:t>
                </a:r>
                <a:r>
                  <a:rPr lang="de-DE" sz="1400" dirty="0"/>
                  <a:t>Bau der Anlage</a:t>
                </a:r>
              </a:p>
            </p:txBody>
          </p:sp>
          <p:sp>
            <p:nvSpPr>
              <p:cNvPr id="34" name="Eine Ecke des Rechtecks schneiden und abrunden 33"/>
              <p:cNvSpPr/>
              <p:nvPr/>
            </p:nvSpPr>
            <p:spPr>
              <a:xfrm>
                <a:off x="-518636" y="1352892"/>
                <a:ext cx="3695701" cy="432048"/>
              </a:xfrm>
              <a:prstGeom prst="snipRoundRect">
                <a:avLst>
                  <a:gd name="adj1" fmla="val 50000"/>
                  <a:gd name="adj2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80000" indent="-180000">
                  <a:spcBef>
                    <a:spcPts val="600"/>
                  </a:spcBef>
                  <a:buClr>
                    <a:schemeClr val="accent1"/>
                  </a:buClr>
                  <a:buFont typeface="Arial" pitchFamily="34" charset="0"/>
                  <a:buChar char="•"/>
                </a:pPr>
                <a:endParaRPr lang="de-DE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Eine Ecke des Rechtecks schneiden und abrunden 34"/>
              <p:cNvSpPr/>
              <p:nvPr/>
            </p:nvSpPr>
            <p:spPr>
              <a:xfrm>
                <a:off x="-524991" y="1340768"/>
                <a:ext cx="3708412" cy="1476164"/>
              </a:xfrm>
              <a:prstGeom prst="snipRoundRect">
                <a:avLst>
                  <a:gd name="adj1" fmla="val 16667"/>
                  <a:gd name="adj2" fmla="val 15215"/>
                </a:avLst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80000" indent="-180000">
                  <a:spcBef>
                    <a:spcPts val="600"/>
                  </a:spcBef>
                  <a:buClr>
                    <a:schemeClr val="accent1"/>
                  </a:buClr>
                  <a:buFont typeface="Arial" pitchFamily="34" charset="0"/>
                  <a:buChar char="•"/>
                </a:pPr>
                <a:endParaRPr lang="de-DE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Textfeld 35"/>
              <p:cNvSpPr txBox="1"/>
              <p:nvPr/>
            </p:nvSpPr>
            <p:spPr>
              <a:xfrm>
                <a:off x="776157" y="1367826"/>
                <a:ext cx="111120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180000" indent="-180000">
                  <a:spcBef>
                    <a:spcPts val="600"/>
                  </a:spcBef>
                  <a:buClr>
                    <a:schemeClr val="accent1"/>
                  </a:buClr>
                </a:pPr>
                <a:r>
                  <a:rPr lang="de-DE" sz="2000" b="1" dirty="0">
                    <a:solidFill>
                      <a:schemeClr val="bg1"/>
                    </a:solidFill>
                  </a:rPr>
                  <a:t>2019/20</a:t>
                </a:r>
              </a:p>
            </p:txBody>
          </p:sp>
        </p:grpSp>
        <p:cxnSp>
          <p:nvCxnSpPr>
            <p:cNvPr id="37" name="Gerade Verbindung 36"/>
            <p:cNvCxnSpPr>
              <a:stCxn id="10" idx="0"/>
            </p:cNvCxnSpPr>
            <p:nvPr/>
          </p:nvCxnSpPr>
          <p:spPr>
            <a:xfrm flipV="1">
              <a:off x="4774245" y="2832337"/>
              <a:ext cx="4037" cy="46320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Ellipse 37"/>
          <p:cNvSpPr/>
          <p:nvPr/>
        </p:nvSpPr>
        <p:spPr>
          <a:xfrm>
            <a:off x="7772521" y="3065484"/>
            <a:ext cx="468052" cy="46805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 indent="-180000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</a:pPr>
            <a:endParaRPr lang="de-DE" sz="1600">
              <a:solidFill>
                <a:schemeClr val="tx1"/>
              </a:solidFill>
            </a:endParaRPr>
          </a:p>
        </p:txBody>
      </p:sp>
      <p:sp>
        <p:nvSpPr>
          <p:cNvPr id="39" name="Textfeld 38"/>
          <p:cNvSpPr txBox="1"/>
          <p:nvPr/>
        </p:nvSpPr>
        <p:spPr>
          <a:xfrm>
            <a:off x="6429721" y="4545361"/>
            <a:ext cx="309732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buClr>
                <a:schemeClr val="accent1"/>
              </a:buClr>
              <a:tabLst>
                <a:tab pos="1257300" algn="l"/>
              </a:tabLst>
            </a:pPr>
            <a:r>
              <a:rPr lang="de-DE" sz="1400" i="1" dirty="0"/>
              <a:t>Ganzjährig	</a:t>
            </a:r>
            <a:r>
              <a:rPr lang="de-DE" sz="1400" dirty="0"/>
              <a:t>Inbetriebnahme</a:t>
            </a:r>
          </a:p>
          <a:p>
            <a:pPr>
              <a:spcBef>
                <a:spcPts val="600"/>
              </a:spcBef>
              <a:buClr>
                <a:schemeClr val="accent1"/>
              </a:buClr>
              <a:tabLst>
                <a:tab pos="1257300" algn="l"/>
              </a:tabLst>
            </a:pPr>
            <a:r>
              <a:rPr lang="de-DE" sz="1400" dirty="0"/>
              <a:t>	Betr. Optimierungen</a:t>
            </a:r>
          </a:p>
          <a:p>
            <a:pPr>
              <a:spcBef>
                <a:spcPts val="600"/>
              </a:spcBef>
              <a:buClr>
                <a:schemeClr val="accent1"/>
              </a:buClr>
              <a:tabLst>
                <a:tab pos="1257300" algn="l"/>
              </a:tabLst>
            </a:pPr>
            <a:r>
              <a:rPr lang="de-DE" sz="1400" dirty="0"/>
              <a:t>	Versuche</a:t>
            </a:r>
          </a:p>
          <a:p>
            <a:pPr>
              <a:spcBef>
                <a:spcPts val="600"/>
              </a:spcBef>
              <a:buClr>
                <a:schemeClr val="accent1"/>
              </a:buClr>
              <a:tabLst>
                <a:tab pos="1257300" algn="l"/>
              </a:tabLst>
            </a:pPr>
            <a:r>
              <a:rPr lang="de-DE" sz="1400" dirty="0"/>
              <a:t>30.10.22	Behördliche Schuss-</a:t>
            </a:r>
          </a:p>
          <a:p>
            <a:pPr>
              <a:spcBef>
                <a:spcPts val="600"/>
              </a:spcBef>
              <a:buClr>
                <a:schemeClr val="accent1"/>
              </a:buClr>
              <a:tabLst>
                <a:tab pos="1257300" algn="l"/>
              </a:tabLst>
            </a:pPr>
            <a:r>
              <a:rPr lang="de-DE" sz="1400" dirty="0"/>
              <a:t>	</a:t>
            </a:r>
            <a:r>
              <a:rPr lang="de-DE" sz="1400" dirty="0" err="1"/>
              <a:t>begehung</a:t>
            </a:r>
            <a:endParaRPr lang="de-DE" sz="1400" dirty="0"/>
          </a:p>
        </p:txBody>
      </p:sp>
      <p:sp>
        <p:nvSpPr>
          <p:cNvPr id="40" name="Eine Ecke des Rechtecks schneiden und abrunden 39"/>
          <p:cNvSpPr/>
          <p:nvPr/>
        </p:nvSpPr>
        <p:spPr>
          <a:xfrm>
            <a:off x="6386367" y="4029673"/>
            <a:ext cx="3708412" cy="2299231"/>
          </a:xfrm>
          <a:prstGeom prst="snipRoundRect">
            <a:avLst>
              <a:gd name="adj1" fmla="val 16667"/>
              <a:gd name="adj2" fmla="val 15215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 indent="-180000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</a:pPr>
            <a:endParaRPr lang="de-DE" sz="1600">
              <a:solidFill>
                <a:schemeClr val="tx1"/>
              </a:solidFill>
            </a:endParaRPr>
          </a:p>
        </p:txBody>
      </p:sp>
      <p:sp>
        <p:nvSpPr>
          <p:cNvPr id="42" name="Textfeld 41"/>
          <p:cNvSpPr txBox="1"/>
          <p:nvPr/>
        </p:nvSpPr>
        <p:spPr>
          <a:xfrm>
            <a:off x="7684242" y="4049937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000" indent="-180000">
              <a:spcBef>
                <a:spcPts val="600"/>
              </a:spcBef>
              <a:buClr>
                <a:schemeClr val="accent1"/>
              </a:buClr>
            </a:pPr>
            <a:r>
              <a:rPr lang="de-DE" sz="2000" b="1" dirty="0">
                <a:solidFill>
                  <a:schemeClr val="bg1"/>
                </a:solidFill>
              </a:rPr>
              <a:t>2019</a:t>
            </a:r>
          </a:p>
        </p:txBody>
      </p:sp>
      <p:sp>
        <p:nvSpPr>
          <p:cNvPr id="43" name="Eine Ecke des Rechtecks schneiden und abrunden 42"/>
          <p:cNvSpPr/>
          <p:nvPr/>
        </p:nvSpPr>
        <p:spPr>
          <a:xfrm>
            <a:off x="6393145" y="4037041"/>
            <a:ext cx="3695701" cy="432048"/>
          </a:xfrm>
          <a:prstGeom prst="snipRoundRect">
            <a:avLst>
              <a:gd name="adj1" fmla="val 50000"/>
              <a:gd name="adj2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 indent="-180000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</a:pPr>
            <a:endParaRPr lang="de-DE" sz="1600">
              <a:solidFill>
                <a:schemeClr val="tx1"/>
              </a:solidFill>
            </a:endParaRPr>
          </a:p>
        </p:txBody>
      </p:sp>
      <p:sp>
        <p:nvSpPr>
          <p:cNvPr id="44" name="Textfeld 43"/>
          <p:cNvSpPr txBox="1"/>
          <p:nvPr/>
        </p:nvSpPr>
        <p:spPr>
          <a:xfrm>
            <a:off x="7730222" y="4049937"/>
            <a:ext cx="11256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000" indent="-180000">
              <a:spcBef>
                <a:spcPts val="600"/>
              </a:spcBef>
              <a:buClr>
                <a:schemeClr val="accent1"/>
              </a:buClr>
            </a:pPr>
            <a:r>
              <a:rPr lang="de-DE" sz="2000" b="1" dirty="0">
                <a:solidFill>
                  <a:schemeClr val="bg1"/>
                </a:solidFill>
              </a:rPr>
              <a:t>2021-24</a:t>
            </a:r>
          </a:p>
        </p:txBody>
      </p:sp>
      <p:cxnSp>
        <p:nvCxnSpPr>
          <p:cNvPr id="45" name="Gerade Verbindung 36"/>
          <p:cNvCxnSpPr/>
          <p:nvPr/>
        </p:nvCxnSpPr>
        <p:spPr>
          <a:xfrm flipV="1">
            <a:off x="8006548" y="3537476"/>
            <a:ext cx="4037" cy="4632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945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1159993"/>
            <a:ext cx="7308239" cy="5077319"/>
          </a:xfrm>
          <a:prstGeom prst="rect">
            <a:avLst/>
          </a:prstGeom>
        </p:spPr>
      </p:pic>
      <p:grpSp>
        <p:nvGrpSpPr>
          <p:cNvPr id="6" name="Gruppieren 5"/>
          <p:cNvGrpSpPr/>
          <p:nvPr/>
        </p:nvGrpSpPr>
        <p:grpSpPr>
          <a:xfrm>
            <a:off x="8112224" y="4293096"/>
            <a:ext cx="2514618" cy="2060910"/>
            <a:chOff x="103641" y="4689140"/>
            <a:chExt cx="2514618" cy="2060910"/>
          </a:xfrm>
        </p:grpSpPr>
        <p:sp>
          <p:nvSpPr>
            <p:cNvPr id="7" name="Textfeld 6"/>
            <p:cNvSpPr txBox="1"/>
            <p:nvPr/>
          </p:nvSpPr>
          <p:spPr>
            <a:xfrm>
              <a:off x="215375" y="4689140"/>
              <a:ext cx="12602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80000" indent="-180000">
                <a:spcBef>
                  <a:spcPts val="600"/>
                </a:spcBef>
                <a:buClr>
                  <a:schemeClr val="accent1"/>
                </a:buClr>
              </a:pPr>
              <a:r>
                <a:rPr lang="de-DE" sz="1200" dirty="0">
                  <a:solidFill>
                    <a:schemeClr val="tx1"/>
                  </a:solidFill>
                </a:rPr>
                <a:t>Gefördert durch</a:t>
              </a:r>
            </a:p>
          </p:txBody>
        </p:sp>
        <p:pic>
          <p:nvPicPr>
            <p:cNvPr id="8" name="Picture 3" descr="H:\lib\img\Phosphorrecycling-Bildwortmarke\UIP-Logo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3162" y="5964927"/>
              <a:ext cx="2358294" cy="785123"/>
            </a:xfrm>
            <a:prstGeom prst="rect">
              <a:avLst/>
            </a:prstGeom>
            <a:noFill/>
          </p:spPr>
        </p:pic>
        <p:pic>
          <p:nvPicPr>
            <p:cNvPr id="9" name="Picture 2" descr="C:\Users\duemmelm\AppData\Local\Temp\7zE88550348\BMUB_Office_Farbe_de.bmp"/>
            <p:cNvPicPr>
              <a:picLocks noChangeAspect="1" noChangeArrowheads="1"/>
            </p:cNvPicPr>
            <p:nvPr/>
          </p:nvPicPr>
          <p:blipFill>
            <a:blip r:embed="rId4"/>
            <a:srcRect t="10621" b="12262"/>
            <a:stretch>
              <a:fillRect/>
            </a:stretch>
          </p:blipFill>
          <p:spPr bwMode="auto">
            <a:xfrm>
              <a:off x="103641" y="4975839"/>
              <a:ext cx="2514618" cy="979388"/>
            </a:xfrm>
            <a:prstGeom prst="rect">
              <a:avLst/>
            </a:prstGeom>
            <a:noFill/>
          </p:spPr>
        </p:pic>
      </p:grpSp>
      <p:sp>
        <p:nvSpPr>
          <p:cNvPr id="11" name="Titelplatzhalter 1"/>
          <p:cNvSpPr txBox="1">
            <a:spLocks/>
          </p:cNvSpPr>
          <p:nvPr/>
        </p:nvSpPr>
        <p:spPr>
          <a:xfrm>
            <a:off x="227348" y="404664"/>
            <a:ext cx="7762249" cy="4617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2000" b="1" dirty="0">
                <a:solidFill>
                  <a:srgbClr val="0070C0"/>
                </a:solidFill>
              </a:rPr>
              <a:t>Bauphase – Grundsteinlegung (März 2019)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8112224" y="2307403"/>
            <a:ext cx="38880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Hamburger Phosphorrecyclinggesellschaft mbH = HAMBURG WASSER &amp; </a:t>
            </a:r>
          </a:p>
          <a:p>
            <a:pPr>
              <a:lnSpc>
                <a:spcPct val="150000"/>
              </a:lnSpc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REMONDIS AQUA</a:t>
            </a:r>
          </a:p>
          <a:p>
            <a:pPr>
              <a:lnSpc>
                <a:spcPct val="150000"/>
              </a:lnSpc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ublic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rivate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artnership)</a:t>
            </a:r>
          </a:p>
        </p:txBody>
      </p:sp>
    </p:spTree>
    <p:extLst>
      <p:ext uri="{BB962C8B-B14F-4D97-AF65-F5344CB8AC3E}">
        <p14:creationId xmlns:p14="http://schemas.microsoft.com/office/powerpoint/2010/main" val="12072933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1124744"/>
            <a:ext cx="7507188" cy="500479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rtl="0" eaLnBrk="1" latinLnBrk="0" hangingPunct="1"/>
            <a:r>
              <a:rPr lang="de-DE" dirty="0">
                <a:solidFill>
                  <a:srgbClr val="0076BD"/>
                </a:solidFill>
                <a:latin typeface="Arial" panose="020B0604020202020204" pitchFamily="34" charset="0"/>
                <a:ea typeface="+mn-ea"/>
                <a:cs typeface="+mn-cs"/>
              </a:rPr>
              <a:t>Phosphorrecyclinganlage TPHH</a:t>
            </a:r>
            <a:r>
              <a:rPr lang="de-DE" kern="1200" dirty="0">
                <a:solidFill>
                  <a:srgbClr val="0076BD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– Westansicht 2021</a:t>
            </a:r>
            <a:endParaRPr lang="de-DE" dirty="0">
              <a:effectLst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8580276" y="1808820"/>
            <a:ext cx="2952328" cy="1477328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/>
              <a:t>Produktionshalle:</a:t>
            </a:r>
          </a:p>
          <a:p>
            <a:r>
              <a:rPr lang="de-DE" dirty="0"/>
              <a:t>L/B/H = 46m / 21m / 15 m</a:t>
            </a:r>
          </a:p>
          <a:p>
            <a:r>
              <a:rPr lang="de-DE" dirty="0"/>
              <a:t> </a:t>
            </a:r>
          </a:p>
          <a:p>
            <a:r>
              <a:rPr lang="de-DE" dirty="0"/>
              <a:t>Mehrzweckgebäude:</a:t>
            </a:r>
          </a:p>
          <a:p>
            <a:r>
              <a:rPr lang="de-DE" dirty="0"/>
              <a:t>L/B/H = 11m / 21m / 10 m</a:t>
            </a:r>
          </a:p>
        </p:txBody>
      </p:sp>
    </p:spTree>
    <p:extLst>
      <p:ext uri="{BB962C8B-B14F-4D97-AF65-F5344CB8AC3E}">
        <p14:creationId xmlns:p14="http://schemas.microsoft.com/office/powerpoint/2010/main" val="38065095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452" y="1160748"/>
            <a:ext cx="9337037" cy="4497426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rtl="0" eaLnBrk="1" latinLnBrk="0" hangingPunct="1"/>
            <a:r>
              <a:rPr lang="de-DE" kern="1200" dirty="0">
                <a:solidFill>
                  <a:srgbClr val="0076BD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Produktionshalle – Obergeschoss </a:t>
            </a:r>
            <a:endParaRPr lang="de-DE" dirty="0">
              <a:effectLst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163451" y="5762701"/>
            <a:ext cx="9337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Verfahrensschritte: </a:t>
            </a:r>
            <a:r>
              <a:rPr lang="de-DE" dirty="0" err="1"/>
              <a:t>Elution</a:t>
            </a:r>
            <a:r>
              <a:rPr lang="de-DE" dirty="0"/>
              <a:t>, Asche-/Gips-Vakuumfilter, Nanofiltration, Vakuumverdampfung</a:t>
            </a:r>
          </a:p>
        </p:txBody>
      </p:sp>
    </p:spTree>
    <p:extLst>
      <p:ext uri="{BB962C8B-B14F-4D97-AF65-F5344CB8AC3E}">
        <p14:creationId xmlns:p14="http://schemas.microsoft.com/office/powerpoint/2010/main" val="576265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8" b="2631"/>
          <a:stretch/>
        </p:blipFill>
        <p:spPr bwMode="auto">
          <a:xfrm>
            <a:off x="6015428" y="1056221"/>
            <a:ext cx="5842972" cy="5574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573126"/>
              </p:ext>
            </p:extLst>
          </p:nvPr>
        </p:nvGraphicFramePr>
        <p:xfrm>
          <a:off x="481136" y="1052433"/>
          <a:ext cx="5534292" cy="55778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5549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793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9736">
                <a:tc>
                  <a:txBody>
                    <a:bodyPr/>
                    <a:lstStyle/>
                    <a:p>
                      <a:r>
                        <a:rPr lang="de-DE" sz="1800" dirty="0"/>
                        <a:t>Auslegung 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ca.</a:t>
                      </a:r>
                      <a:r>
                        <a:rPr lang="de-DE" sz="1800" baseline="0" dirty="0"/>
                        <a:t> 3 M</a:t>
                      </a:r>
                      <a:r>
                        <a:rPr lang="de-DE" sz="1800" dirty="0"/>
                        <a:t>io. EW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8766">
                <a:tc>
                  <a:txBody>
                    <a:bodyPr/>
                    <a:lstStyle/>
                    <a:p>
                      <a:r>
                        <a:rPr lang="de-DE" dirty="0"/>
                        <a:t>Behandelte</a:t>
                      </a:r>
                      <a:r>
                        <a:rPr lang="de-DE" baseline="0" dirty="0"/>
                        <a:t> Abwassermenge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150 bis 170 Mio. m³/a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9240">
                <a:tc>
                  <a:txBody>
                    <a:bodyPr/>
                    <a:lstStyle/>
                    <a:p>
                      <a:r>
                        <a:rPr lang="de-DE" sz="1800" dirty="0"/>
                        <a:t>Phosphorelimination</a:t>
                      </a:r>
                    </a:p>
                    <a:p>
                      <a:r>
                        <a:rPr lang="de-DE" sz="1800" dirty="0"/>
                        <a:t>(simultan)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/>
                        <a:t>chemisch, teilweise biologisch</a:t>
                      </a:r>
                      <a:endParaRPr lang="de-DE" dirty="0"/>
                    </a:p>
                    <a:p>
                      <a:endParaRPr lang="de-DE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9240">
                <a:tc>
                  <a:txBody>
                    <a:bodyPr/>
                    <a:lstStyle/>
                    <a:p>
                      <a:r>
                        <a:rPr lang="de-DE" dirty="0"/>
                        <a:t>Faulschlamm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/>
                        <a:t>1,5</a:t>
                      </a:r>
                      <a:r>
                        <a:rPr lang="de-DE" sz="1800" baseline="0" dirty="0"/>
                        <a:t> Mio. m³/a</a:t>
                      </a:r>
                      <a:endParaRPr lang="de-DE" sz="1800" dirty="0"/>
                    </a:p>
                    <a:p>
                      <a:endParaRPr lang="de-DE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92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/>
                        <a:t>Klärschlamm</a:t>
                      </a:r>
                      <a:r>
                        <a:rPr lang="de-DE" sz="1800" baseline="0" dirty="0"/>
                        <a:t> (verbrannt)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aseline="0" dirty="0"/>
                        <a:t>Inkl. Fremdschlamm</a:t>
                      </a:r>
                      <a:endParaRPr lang="de-DE" dirty="0"/>
                    </a:p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ca.</a:t>
                      </a:r>
                      <a:r>
                        <a:rPr lang="de-DE" sz="1800" baseline="0" dirty="0"/>
                        <a:t> 60.000 t Trockensubstanz/a</a:t>
                      </a:r>
                      <a:endParaRPr lang="de-DE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1553296"/>
                  </a:ext>
                </a:extLst>
              </a:tr>
              <a:tr h="6192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/>
                        <a:t>Aschemengen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/>
                        <a:t>(trocken)</a:t>
                      </a:r>
                      <a:endParaRPr lang="de-DE" dirty="0"/>
                    </a:p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/>
                        <a:t>ca. 20.000 t/a </a:t>
                      </a:r>
                      <a:br>
                        <a:rPr lang="de-DE" sz="1800" dirty="0"/>
                      </a:br>
                      <a:endParaRPr lang="de-DE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5579444"/>
                  </a:ext>
                </a:extLst>
              </a:tr>
              <a:tr h="6192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/>
                        <a:t>Phosphorgehalt der Asche</a:t>
                      </a:r>
                      <a:endParaRPr lang="de-DE" dirty="0"/>
                    </a:p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/>
                        <a:t>≥ 10% </a:t>
                      </a:r>
                      <a:br>
                        <a:rPr lang="de-DE" sz="1800" dirty="0"/>
                      </a:br>
                      <a:r>
                        <a:rPr lang="de-DE" sz="1800" dirty="0"/>
                        <a:t>(in D durchschnittlich 9%)</a:t>
                      </a:r>
                    </a:p>
                    <a:p>
                      <a:endParaRPr lang="de-DE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4821992"/>
                  </a:ext>
                </a:extLst>
              </a:tr>
            </a:tbl>
          </a:graphicData>
        </a:graphic>
      </p:graphicFrame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rtl="0" eaLnBrk="1" latinLnBrk="0" hangingPunct="1"/>
            <a:r>
              <a:rPr lang="de-DE" kern="12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Klärwerk Hamburg</a:t>
            </a:r>
            <a:endParaRPr lang="de-DE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5965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25" y="1124554"/>
            <a:ext cx="7060567" cy="5295425"/>
          </a:xfrm>
        </p:spPr>
      </p:pic>
      <p:sp>
        <p:nvSpPr>
          <p:cNvPr id="5" name="Textfeld 4"/>
          <p:cNvSpPr txBox="1"/>
          <p:nvPr/>
        </p:nvSpPr>
        <p:spPr>
          <a:xfrm>
            <a:off x="8038792" y="2457332"/>
            <a:ext cx="1980729" cy="64633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err="1"/>
              <a:t>Elution</a:t>
            </a:r>
            <a:r>
              <a:rPr lang="de-DE" dirty="0"/>
              <a:t> im Verweilzeitpaket</a:t>
            </a:r>
          </a:p>
        </p:txBody>
      </p:sp>
      <p:cxnSp>
        <p:nvCxnSpPr>
          <p:cNvPr id="6" name="Gerade Verbindung mit Pfeil 5"/>
          <p:cNvCxnSpPr>
            <a:stCxn id="13" idx="1"/>
          </p:cNvCxnSpPr>
          <p:nvPr/>
        </p:nvCxnSpPr>
        <p:spPr>
          <a:xfrm flipH="1">
            <a:off x="3876669" y="3877829"/>
            <a:ext cx="4175038" cy="439305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mit Pfeil 6"/>
          <p:cNvCxnSpPr/>
          <p:nvPr/>
        </p:nvCxnSpPr>
        <p:spPr>
          <a:xfrm flipH="1">
            <a:off x="6223167" y="2780497"/>
            <a:ext cx="1815625" cy="32316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8051707" y="3554663"/>
            <a:ext cx="3529815" cy="64633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/>
              <a:t>Rachenschneckenpumpe dosiert Phosphorsäure-/Aschemischung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rtl="0" eaLnBrk="1" latinLnBrk="0" hangingPunct="1"/>
            <a:r>
              <a:rPr lang="de-DE" kern="1200" dirty="0" err="1">
                <a:solidFill>
                  <a:srgbClr val="0076BD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Ascheelution</a:t>
            </a:r>
            <a:endParaRPr lang="de-DE" dirty="0">
              <a:effectLst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8254613" y="896653"/>
            <a:ext cx="3529815" cy="64633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/>
              <a:t>Lösen der Phosphate aus der Asche</a:t>
            </a:r>
          </a:p>
        </p:txBody>
      </p:sp>
    </p:spTree>
    <p:extLst>
      <p:ext uri="{BB962C8B-B14F-4D97-AF65-F5344CB8AC3E}">
        <p14:creationId xmlns:p14="http://schemas.microsoft.com/office/powerpoint/2010/main" val="6694972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1076332"/>
            <a:ext cx="7128792" cy="5346594"/>
          </a:xfrm>
        </p:spPr>
      </p:pic>
      <p:sp>
        <p:nvSpPr>
          <p:cNvPr id="8" name="Textfeld 7"/>
          <p:cNvSpPr txBox="1"/>
          <p:nvPr/>
        </p:nvSpPr>
        <p:spPr>
          <a:xfrm>
            <a:off x="7968208" y="2780928"/>
            <a:ext cx="2376264" cy="369332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/>
              <a:t>Asche/</a:t>
            </a:r>
            <a:r>
              <a:rPr lang="de-DE" dirty="0" err="1"/>
              <a:t>Eluat</a:t>
            </a:r>
            <a:r>
              <a:rPr lang="de-DE" dirty="0"/>
              <a:t>-Aufgabe</a:t>
            </a:r>
          </a:p>
        </p:txBody>
      </p:sp>
      <p:cxnSp>
        <p:nvCxnSpPr>
          <p:cNvPr id="9" name="Gerade Verbindung mit Pfeil 8"/>
          <p:cNvCxnSpPr/>
          <p:nvPr/>
        </p:nvCxnSpPr>
        <p:spPr>
          <a:xfrm flipH="1">
            <a:off x="4943872" y="2965594"/>
            <a:ext cx="3024336" cy="70951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988" y="2892505"/>
            <a:ext cx="1012024" cy="107298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rtl="0" eaLnBrk="1" latinLnBrk="0" hangingPunct="1"/>
            <a:r>
              <a:rPr lang="de-DE" kern="1200" dirty="0">
                <a:solidFill>
                  <a:srgbClr val="0076BD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Asche-Vakuumfilter</a:t>
            </a:r>
            <a:endParaRPr lang="de-DE" dirty="0">
              <a:effectLst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8148228" y="1056221"/>
            <a:ext cx="3529815" cy="64633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/>
              <a:t>Trennung von </a:t>
            </a:r>
            <a:r>
              <a:rPr lang="de-DE" dirty="0" err="1"/>
              <a:t>Rohsäure</a:t>
            </a:r>
            <a:r>
              <a:rPr lang="de-DE" dirty="0"/>
              <a:t> und </a:t>
            </a:r>
            <a:r>
              <a:rPr lang="de-DE" dirty="0" err="1"/>
              <a:t>Mineralik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6065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1583414"/>
            <a:ext cx="6552728" cy="4914546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7824192" y="2852935"/>
            <a:ext cx="2772308" cy="369332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/>
              <a:t>Gips/Rohsäure-Aufgabe</a:t>
            </a:r>
          </a:p>
        </p:txBody>
      </p:sp>
      <p:cxnSp>
        <p:nvCxnSpPr>
          <p:cNvPr id="6" name="Gerade Verbindung mit Pfeil 5"/>
          <p:cNvCxnSpPr>
            <a:stCxn id="5" idx="1"/>
          </p:cNvCxnSpPr>
          <p:nvPr/>
        </p:nvCxnSpPr>
        <p:spPr>
          <a:xfrm flipH="1" flipV="1">
            <a:off x="3863752" y="2852936"/>
            <a:ext cx="3960440" cy="18466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el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rtl="0" eaLnBrk="1" latinLnBrk="0" hangingPunct="1"/>
            <a:r>
              <a:rPr lang="de-DE" kern="1200" dirty="0">
                <a:solidFill>
                  <a:srgbClr val="0076BD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Gips-Vakuumfilter</a:t>
            </a:r>
            <a:endParaRPr lang="de-DE" dirty="0">
              <a:effectLst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8076220" y="981376"/>
            <a:ext cx="3529815" cy="64633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/>
              <a:t>Trennung von </a:t>
            </a:r>
            <a:r>
              <a:rPr lang="de-DE" dirty="0" err="1"/>
              <a:t>Rohsäure</a:t>
            </a:r>
            <a:r>
              <a:rPr lang="de-DE" dirty="0"/>
              <a:t> und Gips</a:t>
            </a:r>
          </a:p>
        </p:txBody>
      </p:sp>
    </p:spTree>
    <p:extLst>
      <p:ext uri="{BB962C8B-B14F-4D97-AF65-F5344CB8AC3E}">
        <p14:creationId xmlns:p14="http://schemas.microsoft.com/office/powerpoint/2010/main" val="28759890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1312226"/>
            <a:ext cx="6552728" cy="4914546"/>
          </a:xfrm>
        </p:spPr>
      </p:pic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kern="1200" dirty="0">
                <a:solidFill>
                  <a:srgbClr val="0076BD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Erdgeschoss: </a:t>
            </a:r>
            <a:r>
              <a:rPr lang="de-DE" kern="1200" dirty="0" err="1">
                <a:solidFill>
                  <a:srgbClr val="0076BD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Ionentauscherkolonne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7752184" y="748444"/>
            <a:ext cx="3529815" cy="64633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/>
              <a:t>Trennung von </a:t>
            </a:r>
            <a:r>
              <a:rPr lang="de-DE" dirty="0" err="1"/>
              <a:t>Rohsäure</a:t>
            </a:r>
            <a:r>
              <a:rPr lang="de-DE" dirty="0"/>
              <a:t> und Metallen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7331447" y="3068960"/>
            <a:ext cx="2772308" cy="369332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/>
              <a:t>5 Ionentauscher-Säulen</a:t>
            </a:r>
          </a:p>
        </p:txBody>
      </p:sp>
      <p:cxnSp>
        <p:nvCxnSpPr>
          <p:cNvPr id="11" name="Gerade Verbindung mit Pfeil 10"/>
          <p:cNvCxnSpPr/>
          <p:nvPr/>
        </p:nvCxnSpPr>
        <p:spPr>
          <a:xfrm flipH="1">
            <a:off x="5087888" y="3212976"/>
            <a:ext cx="2232248" cy="57606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5809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0" y="1628800"/>
            <a:ext cx="6034617" cy="4525963"/>
          </a:xfrm>
        </p:spPr>
      </p:pic>
      <p:pic>
        <p:nvPicPr>
          <p:cNvPr id="5" name="Inhaltsplatzhalt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82382" y="2194546"/>
            <a:ext cx="4525963" cy="339447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299356" y="441398"/>
            <a:ext cx="11520000" cy="615553"/>
          </a:xfrm>
        </p:spPr>
        <p:txBody>
          <a:bodyPr/>
          <a:lstStyle/>
          <a:p>
            <a:pPr rtl="0" eaLnBrk="1" latinLnBrk="0" hangingPunct="1"/>
            <a:r>
              <a:rPr lang="de-DE" kern="1200" dirty="0">
                <a:solidFill>
                  <a:srgbClr val="0076BD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Vakuum-Verdampfer der Phosphorsäure</a:t>
            </a:r>
            <a:endParaRPr lang="de-DE" dirty="0">
              <a:effectLst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055440" y="6273316"/>
            <a:ext cx="4400045" cy="369332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/>
              <a:t>Stufe 1: </a:t>
            </a:r>
            <a:r>
              <a:rPr lang="de-DE" dirty="0" err="1"/>
              <a:t>Aufkonzentation</a:t>
            </a:r>
            <a:r>
              <a:rPr lang="de-DE" dirty="0"/>
              <a:t> von 15 auf 30 %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7248127" y="6324804"/>
            <a:ext cx="3529815" cy="369332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/>
              <a:t>Stufe 2: von 30 auf 75 %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055440" y="1118887"/>
            <a:ext cx="3529815" cy="369332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/>
              <a:t>Aufbereitung zur </a:t>
            </a:r>
            <a:r>
              <a:rPr lang="de-DE" dirty="0" err="1"/>
              <a:t>Elutionssäure</a:t>
            </a:r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7231039" y="1120393"/>
            <a:ext cx="3529815" cy="369332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/>
              <a:t>Aufbereitung Verkaufssäure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9994715" y="384264"/>
            <a:ext cx="1566454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180000" indent="-180000" algn="l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DE" sz="800" dirty="0"/>
              <a:t>n</a:t>
            </a:r>
            <a:r>
              <a:rPr lang="de-DE" sz="800" dirty="0">
                <a:solidFill>
                  <a:schemeClr val="tx1"/>
                </a:solidFill>
              </a:rPr>
              <a:t>ur für den internen Gebrauch</a:t>
            </a:r>
          </a:p>
        </p:txBody>
      </p:sp>
    </p:spTree>
    <p:extLst>
      <p:ext uri="{BB962C8B-B14F-4D97-AF65-F5344CB8AC3E}">
        <p14:creationId xmlns:p14="http://schemas.microsoft.com/office/powerpoint/2010/main" val="16898939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Stoffmengenbilanz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917B7-9B0D-4295-8376-37B46453ADAC}" type="slidenum">
              <a:rPr lang="de-DE" noProof="0" smtClean="0"/>
              <a:pPr/>
              <a:t>25</a:t>
            </a:fld>
            <a:endParaRPr lang="de-DE" noProof="0"/>
          </a:p>
        </p:txBody>
      </p:sp>
      <p:cxnSp>
        <p:nvCxnSpPr>
          <p:cNvPr id="5" name="Gerade Verbindung mit Pfeil 62"/>
          <p:cNvCxnSpPr>
            <a:cxnSpLocks noChangeShapeType="1"/>
          </p:cNvCxnSpPr>
          <p:nvPr/>
        </p:nvCxnSpPr>
        <p:spPr bwMode="auto">
          <a:xfrm>
            <a:off x="2964978" y="3376703"/>
            <a:ext cx="433388" cy="0"/>
          </a:xfrm>
          <a:prstGeom prst="straightConnector1">
            <a:avLst/>
          </a:prstGeom>
          <a:noFill/>
          <a:ln w="57150" algn="ctr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Gerade Verbindung mit Pfeil 56"/>
          <p:cNvCxnSpPr>
            <a:cxnSpLocks noChangeShapeType="1"/>
          </p:cNvCxnSpPr>
          <p:nvPr/>
        </p:nvCxnSpPr>
        <p:spPr bwMode="auto">
          <a:xfrm flipH="1">
            <a:off x="4354042" y="1603466"/>
            <a:ext cx="9525" cy="601662"/>
          </a:xfrm>
          <a:prstGeom prst="straightConnector1">
            <a:avLst/>
          </a:prstGeom>
          <a:noFill/>
          <a:ln w="57150" algn="ctr">
            <a:solidFill>
              <a:srgbClr val="FFC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Rechteck 6"/>
          <p:cNvSpPr/>
          <p:nvPr/>
        </p:nvSpPr>
        <p:spPr bwMode="auto">
          <a:xfrm>
            <a:off x="3585692" y="1049429"/>
            <a:ext cx="1546225" cy="487363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de-DE">
              <a:ea typeface="ＭＳ Ｐゴシック" charset="-128"/>
            </a:endParaRPr>
          </a:p>
        </p:txBody>
      </p:sp>
      <p:sp>
        <p:nvSpPr>
          <p:cNvPr id="8" name="Rechteck 7"/>
          <p:cNvSpPr/>
          <p:nvPr/>
        </p:nvSpPr>
        <p:spPr bwMode="auto">
          <a:xfrm>
            <a:off x="1309217" y="3136991"/>
            <a:ext cx="1546225" cy="487362"/>
          </a:xfrm>
          <a:prstGeom prst="rect">
            <a:avLst/>
          </a:prstGeom>
          <a:solidFill>
            <a:srgbClr val="800000"/>
          </a:solidFill>
          <a:ln w="9525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de-DE">
              <a:ea typeface="ＭＳ Ｐゴシック" charset="-128"/>
            </a:endParaRPr>
          </a:p>
        </p:txBody>
      </p:sp>
      <p:pic>
        <p:nvPicPr>
          <p:cNvPr id="9" name="Grafik 4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28" t="70305" r="66449" b="26720"/>
          <a:stretch>
            <a:fillRect/>
          </a:stretch>
        </p:blipFill>
        <p:spPr bwMode="auto">
          <a:xfrm>
            <a:off x="3549179" y="5103903"/>
            <a:ext cx="15525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fik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841" y="5624604"/>
            <a:ext cx="1109662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rafik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7" t="19565" r="5475"/>
          <a:stretch>
            <a:fillRect/>
          </a:stretch>
        </p:blipFill>
        <p:spPr bwMode="auto">
          <a:xfrm>
            <a:off x="8903817" y="5180103"/>
            <a:ext cx="8032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C:\Users\Lehmkuhl\Pictures\TetraPhosLabor\DSC0039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667" y="3730716"/>
            <a:ext cx="763587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Grafik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67" b="16081"/>
          <a:stretch>
            <a:fillRect/>
          </a:stretch>
        </p:blipFill>
        <p:spPr bwMode="auto">
          <a:xfrm>
            <a:off x="8537104" y="2154328"/>
            <a:ext cx="511175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feld 3"/>
          <p:cNvSpPr txBox="1">
            <a:spLocks noChangeArrowheads="1"/>
          </p:cNvSpPr>
          <p:nvPr/>
        </p:nvSpPr>
        <p:spPr bwMode="auto">
          <a:xfrm>
            <a:off x="3603153" y="5188041"/>
            <a:ext cx="16398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DE" sz="1200">
                <a:solidFill>
                  <a:schemeClr val="bg1"/>
                </a:solidFill>
              </a:rPr>
              <a:t>17.000 t/a Aschereste</a:t>
            </a:r>
          </a:p>
        </p:txBody>
      </p:sp>
      <p:pic>
        <p:nvPicPr>
          <p:cNvPr id="15" name="Grafik 4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42" t="70222" r="52400" b="26578"/>
          <a:stretch>
            <a:fillRect/>
          </a:stretch>
        </p:blipFill>
        <p:spPr bwMode="auto">
          <a:xfrm>
            <a:off x="8554567" y="4568916"/>
            <a:ext cx="1519237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Grafik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07" t="70876" r="38734" b="26453"/>
          <a:stretch>
            <a:fillRect/>
          </a:stretch>
        </p:blipFill>
        <p:spPr bwMode="auto">
          <a:xfrm>
            <a:off x="8546629" y="3097303"/>
            <a:ext cx="154622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nhaltsplatzhalt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3" t="70844" r="24736" b="26538"/>
          <a:stretch>
            <a:fillRect/>
          </a:stretch>
        </p:blipFill>
        <p:spPr>
          <a:xfrm>
            <a:off x="8560917" y="1574892"/>
            <a:ext cx="1546225" cy="465137"/>
          </a:xfrm>
          <a:prstGeom prst="rect">
            <a:avLst/>
          </a:prstGeom>
        </p:spPr>
      </p:pic>
      <p:sp>
        <p:nvSpPr>
          <p:cNvPr id="18" name="Rechteck 17"/>
          <p:cNvSpPr/>
          <p:nvPr/>
        </p:nvSpPr>
        <p:spPr bwMode="auto">
          <a:xfrm>
            <a:off x="6032029" y="1049429"/>
            <a:ext cx="1546225" cy="487363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de-DE">
              <a:ea typeface="ＭＳ Ｐゴシック" charset="-128"/>
            </a:endParaRPr>
          </a:p>
        </p:txBody>
      </p:sp>
      <p:sp>
        <p:nvSpPr>
          <p:cNvPr id="19" name="Textfeld 10"/>
          <p:cNvSpPr txBox="1">
            <a:spLocks noChangeArrowheads="1"/>
          </p:cNvSpPr>
          <p:nvPr/>
        </p:nvSpPr>
        <p:spPr bwMode="auto">
          <a:xfrm>
            <a:off x="1534641" y="3237004"/>
            <a:ext cx="12636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DE" sz="1200">
                <a:solidFill>
                  <a:schemeClr val="bg1"/>
                </a:solidFill>
              </a:rPr>
              <a:t>20.000 t/a Asche</a:t>
            </a:r>
          </a:p>
        </p:txBody>
      </p:sp>
      <p:sp>
        <p:nvSpPr>
          <p:cNvPr id="20" name="Textfeld 51"/>
          <p:cNvSpPr txBox="1">
            <a:spLocks noChangeArrowheads="1"/>
          </p:cNvSpPr>
          <p:nvPr/>
        </p:nvSpPr>
        <p:spPr bwMode="auto">
          <a:xfrm>
            <a:off x="3661891" y="1179604"/>
            <a:ext cx="21272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DE" sz="1200">
                <a:solidFill>
                  <a:schemeClr val="bg1"/>
                </a:solidFill>
              </a:rPr>
              <a:t>12.000 t/a Chemikalien</a:t>
            </a:r>
          </a:p>
        </p:txBody>
      </p:sp>
      <p:sp>
        <p:nvSpPr>
          <p:cNvPr id="21" name="Textfeld 52"/>
          <p:cNvSpPr txBox="1">
            <a:spLocks noChangeArrowheads="1"/>
          </p:cNvSpPr>
          <p:nvPr/>
        </p:nvSpPr>
        <p:spPr bwMode="auto">
          <a:xfrm>
            <a:off x="5997103" y="1154204"/>
            <a:ext cx="21272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DE" sz="1200">
                <a:solidFill>
                  <a:schemeClr val="bg1"/>
                </a:solidFill>
              </a:rPr>
              <a:t>100.000 t/a Brauchwasser</a:t>
            </a:r>
          </a:p>
        </p:txBody>
      </p:sp>
      <p:cxnSp>
        <p:nvCxnSpPr>
          <p:cNvPr id="22" name="Gerade Verbindung mit Pfeil 66"/>
          <p:cNvCxnSpPr>
            <a:cxnSpLocks noChangeShapeType="1"/>
          </p:cNvCxnSpPr>
          <p:nvPr/>
        </p:nvCxnSpPr>
        <p:spPr bwMode="auto">
          <a:xfrm flipH="1">
            <a:off x="6805142" y="1622516"/>
            <a:ext cx="7937" cy="609600"/>
          </a:xfrm>
          <a:prstGeom prst="straightConnector1">
            <a:avLst/>
          </a:prstGeom>
          <a:noFill/>
          <a:ln w="57150" algn="ctr">
            <a:solidFill>
              <a:srgbClr val="0070C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Gerade Verbindung mit Pfeil 67"/>
          <p:cNvCxnSpPr>
            <a:cxnSpLocks noChangeShapeType="1"/>
          </p:cNvCxnSpPr>
          <p:nvPr/>
        </p:nvCxnSpPr>
        <p:spPr bwMode="auto">
          <a:xfrm flipH="1">
            <a:off x="4354041" y="4341903"/>
            <a:ext cx="4762" cy="647700"/>
          </a:xfrm>
          <a:prstGeom prst="straightConnector1">
            <a:avLst/>
          </a:prstGeom>
          <a:noFill/>
          <a:ln w="57150" algn="ctr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Gerade Verbindung mit Pfeil 68"/>
          <p:cNvCxnSpPr>
            <a:cxnSpLocks noChangeShapeType="1"/>
          </p:cNvCxnSpPr>
          <p:nvPr/>
        </p:nvCxnSpPr>
        <p:spPr bwMode="auto">
          <a:xfrm>
            <a:off x="6797203" y="4341904"/>
            <a:ext cx="0" cy="665163"/>
          </a:xfrm>
          <a:prstGeom prst="straightConnector1">
            <a:avLst/>
          </a:prstGeom>
          <a:noFill/>
          <a:ln w="57150" algn="ctr">
            <a:solidFill>
              <a:srgbClr val="002D5A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Textfeld 70"/>
          <p:cNvSpPr txBox="1">
            <a:spLocks noChangeArrowheads="1"/>
          </p:cNvSpPr>
          <p:nvPr/>
        </p:nvSpPr>
        <p:spPr bwMode="auto">
          <a:xfrm>
            <a:off x="8560917" y="1689191"/>
            <a:ext cx="155733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DE" sz="1200">
                <a:solidFill>
                  <a:schemeClr val="bg1"/>
                </a:solidFill>
              </a:rPr>
              <a:t>7.000 t/a Phosphorsäure</a:t>
            </a:r>
          </a:p>
        </p:txBody>
      </p:sp>
      <p:sp>
        <p:nvSpPr>
          <p:cNvPr id="26" name="Textfeld 71"/>
          <p:cNvSpPr txBox="1">
            <a:spLocks noChangeArrowheads="1"/>
          </p:cNvSpPr>
          <p:nvPr/>
        </p:nvSpPr>
        <p:spPr bwMode="auto">
          <a:xfrm>
            <a:off x="8589492" y="3192554"/>
            <a:ext cx="143033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DE" sz="1200">
                <a:solidFill>
                  <a:schemeClr val="bg1"/>
                </a:solidFill>
              </a:rPr>
              <a:t>36.000 t/a Metallsalze</a:t>
            </a:r>
          </a:p>
        </p:txBody>
      </p:sp>
      <p:sp>
        <p:nvSpPr>
          <p:cNvPr id="27" name="Textfeld 72"/>
          <p:cNvSpPr txBox="1">
            <a:spLocks noChangeArrowheads="1"/>
          </p:cNvSpPr>
          <p:nvPr/>
        </p:nvSpPr>
        <p:spPr bwMode="auto">
          <a:xfrm>
            <a:off x="8846666" y="4653054"/>
            <a:ext cx="11049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DE" sz="1200"/>
              <a:t>12.000 t/a Gips</a:t>
            </a:r>
          </a:p>
        </p:txBody>
      </p:sp>
      <p:pic>
        <p:nvPicPr>
          <p:cNvPr id="28" name="Grafik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729" y="2363878"/>
            <a:ext cx="938213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9" name="Gerade Verbindung mit Pfeil 40"/>
          <p:cNvCxnSpPr>
            <a:cxnSpLocks noChangeShapeType="1"/>
          </p:cNvCxnSpPr>
          <p:nvPr/>
        </p:nvCxnSpPr>
        <p:spPr bwMode="auto">
          <a:xfrm>
            <a:off x="8027516" y="4318092"/>
            <a:ext cx="461962" cy="473075"/>
          </a:xfrm>
          <a:prstGeom prst="straightConnector1">
            <a:avLst/>
          </a:prstGeom>
          <a:noFill/>
          <a:ln w="57150" algn="ctr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Gerade Verbindung mit Pfeil 42"/>
          <p:cNvCxnSpPr>
            <a:cxnSpLocks noChangeShapeType="1"/>
          </p:cNvCxnSpPr>
          <p:nvPr/>
        </p:nvCxnSpPr>
        <p:spPr bwMode="auto">
          <a:xfrm>
            <a:off x="8027516" y="3335428"/>
            <a:ext cx="461962" cy="0"/>
          </a:xfrm>
          <a:prstGeom prst="straightConnector1">
            <a:avLst/>
          </a:prstGeom>
          <a:noFill/>
          <a:ln w="57150" algn="ctr">
            <a:solidFill>
              <a:srgbClr val="FF99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Gerade Verbindung mit Pfeil 43"/>
          <p:cNvCxnSpPr>
            <a:cxnSpLocks noChangeShapeType="1"/>
          </p:cNvCxnSpPr>
          <p:nvPr/>
        </p:nvCxnSpPr>
        <p:spPr bwMode="auto">
          <a:xfrm flipV="1">
            <a:off x="8027516" y="1806667"/>
            <a:ext cx="476250" cy="473075"/>
          </a:xfrm>
          <a:prstGeom prst="straightConnector1">
            <a:avLst/>
          </a:prstGeom>
          <a:noFill/>
          <a:ln w="57150" algn="ctr">
            <a:solidFill>
              <a:srgbClr val="6F9A18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" name="Rechteck 31"/>
          <p:cNvSpPr/>
          <p:nvPr/>
        </p:nvSpPr>
        <p:spPr bwMode="auto">
          <a:xfrm>
            <a:off x="6032029" y="5092791"/>
            <a:ext cx="1546225" cy="487362"/>
          </a:xfrm>
          <a:prstGeom prst="rect">
            <a:avLst/>
          </a:prstGeom>
          <a:solidFill>
            <a:srgbClr val="002D5A"/>
          </a:solidFill>
          <a:ln w="9525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de-DE">
              <a:ea typeface="ＭＳ Ｐゴシック" charset="-128"/>
            </a:endParaRPr>
          </a:p>
        </p:txBody>
      </p:sp>
      <p:sp>
        <p:nvSpPr>
          <p:cNvPr id="33" name="Textfeld 55"/>
          <p:cNvSpPr txBox="1">
            <a:spLocks noChangeArrowheads="1"/>
          </p:cNvSpPr>
          <p:nvPr/>
        </p:nvSpPr>
        <p:spPr bwMode="auto">
          <a:xfrm>
            <a:off x="6066954" y="5197567"/>
            <a:ext cx="16414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DE" sz="1200">
                <a:solidFill>
                  <a:schemeClr val="bg1"/>
                </a:solidFill>
              </a:rPr>
              <a:t>60.000 t/a Abwasser</a:t>
            </a:r>
          </a:p>
        </p:txBody>
      </p:sp>
      <p:pic>
        <p:nvPicPr>
          <p:cNvPr id="34" name="Grafik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704" y="2279741"/>
            <a:ext cx="4479925" cy="200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Grafik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004" y="3684679"/>
            <a:ext cx="110966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519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 idx="4294967295"/>
          </p:nvPr>
        </p:nvSpPr>
        <p:spPr>
          <a:xfrm>
            <a:off x="501506" y="404664"/>
            <a:ext cx="10515600" cy="471587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Ergebnisse des Versuchsbetrieb Säurequalität</a:t>
            </a:r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6839565"/>
              </p:ext>
            </p:extLst>
          </p:nvPr>
        </p:nvGraphicFramePr>
        <p:xfrm>
          <a:off x="501506" y="1204963"/>
          <a:ext cx="11188987" cy="55621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7027">
                  <a:extLst>
                    <a:ext uri="{9D8B030D-6E8A-4147-A177-3AD203B41FA5}">
                      <a16:colId xmlns:a16="http://schemas.microsoft.com/office/drawing/2014/main" val="3524342233"/>
                    </a:ext>
                  </a:extLst>
                </a:gridCol>
                <a:gridCol w="1012636">
                  <a:extLst>
                    <a:ext uri="{9D8B030D-6E8A-4147-A177-3AD203B41FA5}">
                      <a16:colId xmlns:a16="http://schemas.microsoft.com/office/drawing/2014/main" val="783643692"/>
                    </a:ext>
                  </a:extLst>
                </a:gridCol>
                <a:gridCol w="1864831">
                  <a:extLst>
                    <a:ext uri="{9D8B030D-6E8A-4147-A177-3AD203B41FA5}">
                      <a16:colId xmlns:a16="http://schemas.microsoft.com/office/drawing/2014/main" val="522399533"/>
                    </a:ext>
                  </a:extLst>
                </a:gridCol>
                <a:gridCol w="1864831">
                  <a:extLst>
                    <a:ext uri="{9D8B030D-6E8A-4147-A177-3AD203B41FA5}">
                      <a16:colId xmlns:a16="http://schemas.microsoft.com/office/drawing/2014/main" val="1756513109"/>
                    </a:ext>
                  </a:extLst>
                </a:gridCol>
                <a:gridCol w="1864831">
                  <a:extLst>
                    <a:ext uri="{9D8B030D-6E8A-4147-A177-3AD203B41FA5}">
                      <a16:colId xmlns:a16="http://schemas.microsoft.com/office/drawing/2014/main" val="324645102"/>
                    </a:ext>
                  </a:extLst>
                </a:gridCol>
                <a:gridCol w="1864831">
                  <a:extLst>
                    <a:ext uri="{9D8B030D-6E8A-4147-A177-3AD203B41FA5}">
                      <a16:colId xmlns:a16="http://schemas.microsoft.com/office/drawing/2014/main" val="804635663"/>
                    </a:ext>
                  </a:extLst>
                </a:gridCol>
              </a:tblGrid>
              <a:tr h="644427">
                <a:tc>
                  <a:txBody>
                    <a:bodyPr/>
                    <a:lstStyle/>
                    <a:p>
                      <a:r>
                        <a:rPr lang="de-DE" sz="1200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Einheit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MGA</a:t>
                      </a:r>
                      <a:r>
                        <a:rPr lang="de-DE" sz="1200" baseline="0" dirty="0"/>
                        <a:t> </a:t>
                      </a:r>
                      <a:r>
                        <a:rPr lang="de-DE" sz="1200" dirty="0"/>
                        <a:t>(Primärrohstoff</a:t>
                      </a:r>
                      <a:r>
                        <a:rPr lang="de-DE" sz="1200" baseline="0" dirty="0"/>
                        <a:t> „grüne P-Säure“)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br>
                        <a:rPr lang="de-DE" sz="1200" dirty="0"/>
                      </a:br>
                      <a:br>
                        <a:rPr lang="de-DE" sz="1200" dirty="0"/>
                      </a:br>
                      <a:r>
                        <a:rPr lang="de-DE" sz="1200" dirty="0"/>
                        <a:t>Rohsäure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br>
                        <a:rPr lang="de-DE" sz="1200" dirty="0"/>
                      </a:br>
                      <a:br>
                        <a:rPr lang="de-DE" sz="1200" dirty="0"/>
                      </a:br>
                      <a:r>
                        <a:rPr lang="de-DE" sz="1200" dirty="0"/>
                        <a:t>Gereinigte Säure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Großtechnische Anlage</a:t>
                      </a:r>
                      <a:br>
                        <a:rPr lang="de-DE" sz="1200" dirty="0"/>
                      </a:br>
                      <a:br>
                        <a:rPr lang="de-DE" sz="1200" dirty="0"/>
                      </a:br>
                      <a:r>
                        <a:rPr lang="de-DE" sz="1200" dirty="0"/>
                        <a:t>Erstes Produkt </a:t>
                      </a:r>
                      <a:r>
                        <a:rPr lang="de-DE" sz="1200" baseline="0" dirty="0"/>
                        <a:t>Sept. </a:t>
                      </a:r>
                      <a:r>
                        <a:rPr lang="de-DE" sz="1200" dirty="0"/>
                        <a:t>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2459574"/>
                  </a:ext>
                </a:extLst>
              </a:tr>
              <a:tr h="204536">
                <a:tc>
                  <a:txBody>
                    <a:bodyPr/>
                    <a:lstStyle/>
                    <a:p>
                      <a:r>
                        <a:rPr lang="de-DE" sz="1200" b="1" dirty="0"/>
                        <a:t>Inhaltsstoffe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1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200" b="1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200" b="1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200" b="1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200" b="1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1252619"/>
                  </a:ext>
                </a:extLst>
              </a:tr>
              <a:tr h="204536">
                <a:tc>
                  <a:txBody>
                    <a:bodyPr/>
                    <a:lstStyle/>
                    <a:p>
                      <a:r>
                        <a:rPr lang="de-DE" sz="1200" dirty="0"/>
                        <a:t>Phosphorsäure (H</a:t>
                      </a:r>
                      <a:r>
                        <a:rPr lang="de-DE" sz="1200" baseline="-25000" dirty="0"/>
                        <a:t>3</a:t>
                      </a:r>
                      <a:r>
                        <a:rPr lang="de-DE" sz="1200" dirty="0"/>
                        <a:t>PO</a:t>
                      </a:r>
                      <a:r>
                        <a:rPr lang="de-DE" sz="1200" baseline="-25000" dirty="0"/>
                        <a:t>4</a:t>
                      </a:r>
                      <a:r>
                        <a:rPr lang="de-DE" sz="12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61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1758997"/>
                  </a:ext>
                </a:extLst>
              </a:tr>
              <a:tr h="204536">
                <a:tc>
                  <a:txBody>
                    <a:bodyPr/>
                    <a:lstStyle/>
                    <a:p>
                      <a:r>
                        <a:rPr lang="en-US" sz="12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Schwefelsäure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(H</a:t>
                      </a:r>
                      <a:r>
                        <a:rPr lang="en-US" sz="1200" kern="1200" baseline="-25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</a:t>
                      </a:r>
                      <a:r>
                        <a:rPr lang="en-US" sz="1200" kern="1200" baseline="-25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1,9 – 5,5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0,5 –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0,5 –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1,2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0873426"/>
                  </a:ext>
                </a:extLst>
              </a:tr>
              <a:tr h="204536">
                <a:tc>
                  <a:txBody>
                    <a:bodyPr/>
                    <a:lstStyle/>
                    <a:p>
                      <a:r>
                        <a:rPr lang="en-US" sz="12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Aluminium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(Al)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0,2 – 0,4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1 –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0,05 – 0,15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0,01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136228"/>
                  </a:ext>
                </a:extLst>
              </a:tr>
              <a:tr h="204536">
                <a:tc>
                  <a:txBody>
                    <a:bodyPr/>
                    <a:lstStyle/>
                    <a:p>
                      <a:r>
                        <a:rPr lang="en-US" sz="12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Eisen</a:t>
                      </a:r>
                      <a:r>
                        <a:rPr lang="en-US" sz="12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(Fe)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0,1 – 0,3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0,5 –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0,2 – 0,6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&lt; 0,2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1198999"/>
                  </a:ext>
                </a:extLst>
              </a:tr>
              <a:tr h="204536">
                <a:tc>
                  <a:txBody>
                    <a:bodyPr/>
                    <a:lstStyle/>
                    <a:p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Calcium (Ca)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0,01 – 0,1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0,5 – 1,5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&lt; 0,05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&lt; 0,05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0069230"/>
                  </a:ext>
                </a:extLst>
              </a:tr>
              <a:tr h="204536">
                <a:tc>
                  <a:txBody>
                    <a:bodyPr/>
                    <a:lstStyle/>
                    <a:p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Magnesium (Mg)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0,2 – 0,25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0,4 – 0,5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&lt; 0,05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&lt; 0,05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1248266"/>
                  </a:ext>
                </a:extLst>
              </a:tr>
              <a:tr h="20453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Schwermetalle</a:t>
                      </a:r>
                      <a:endParaRPr lang="de-DE" sz="1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1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1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1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1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1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975419"/>
                  </a:ext>
                </a:extLst>
              </a:tr>
              <a:tr h="204536">
                <a:tc>
                  <a:txBody>
                    <a:bodyPr/>
                    <a:lstStyle/>
                    <a:p>
                      <a:r>
                        <a:rPr lang="en-US" sz="12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Arsen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(As)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ppm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&lt;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1 –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&lt;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&lt;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3893800"/>
                  </a:ext>
                </a:extLst>
              </a:tr>
              <a:tr h="271069">
                <a:tc>
                  <a:txBody>
                    <a:bodyPr/>
                    <a:lstStyle/>
                    <a:p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Cadmium (Cd)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ppm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&lt;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&lt;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&lt;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6418658"/>
                  </a:ext>
                </a:extLst>
              </a:tr>
              <a:tr h="204536">
                <a:tc>
                  <a:txBody>
                    <a:bodyPr/>
                    <a:lstStyle/>
                    <a:p>
                      <a:r>
                        <a:rPr lang="en-US" sz="12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Chrom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(Cr)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ppm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1 – 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1 –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&lt;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8675275"/>
                  </a:ext>
                </a:extLst>
              </a:tr>
              <a:tr h="204536">
                <a:tc>
                  <a:txBody>
                    <a:bodyPr/>
                    <a:lstStyle/>
                    <a:p>
                      <a:r>
                        <a:rPr lang="en-US" sz="12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Kupfer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(Cu)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ppm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1 – 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&lt; 3,5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&lt; 3,5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1089393"/>
                  </a:ext>
                </a:extLst>
              </a:tr>
              <a:tr h="204536">
                <a:tc>
                  <a:txBody>
                    <a:bodyPr/>
                    <a:lstStyle/>
                    <a:p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Nickel (Ni)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ppm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10 – 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&lt;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&lt;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121848"/>
                  </a:ext>
                </a:extLst>
              </a:tr>
              <a:tr h="204536">
                <a:tc>
                  <a:txBody>
                    <a:bodyPr/>
                    <a:lstStyle/>
                    <a:p>
                      <a:r>
                        <a:rPr lang="en-US" sz="12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Blei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en-US" sz="12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Pb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ppm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&lt;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&lt;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&lt;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&lt;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9975874"/>
                  </a:ext>
                </a:extLst>
              </a:tr>
              <a:tr h="357938">
                <a:tc>
                  <a:txBody>
                    <a:bodyPr/>
                    <a:lstStyle/>
                    <a:p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Zink (Zn)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ppm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290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300 – 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&lt;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&lt; 0,02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158523"/>
                  </a:ext>
                </a:extLst>
              </a:tr>
              <a:tr h="357938">
                <a:tc>
                  <a:txBody>
                    <a:bodyPr/>
                    <a:lstStyle/>
                    <a:p>
                      <a:r>
                        <a:rPr lang="en-US" sz="12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Uran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(U)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ppm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192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&lt; 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&lt; 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err="1"/>
                        <a:t>Nib</a:t>
                      </a:r>
                      <a:r>
                        <a:rPr lang="de-DE" sz="1200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8258440"/>
                  </a:ext>
                </a:extLst>
              </a:tr>
            </a:tbl>
          </a:graphicData>
        </a:graphic>
      </p:graphicFrame>
      <p:sp>
        <p:nvSpPr>
          <p:cNvPr id="6" name="Textfeld 5"/>
          <p:cNvSpPr txBox="1"/>
          <p:nvPr/>
        </p:nvSpPr>
        <p:spPr>
          <a:xfrm>
            <a:off x="6564482" y="1213767"/>
            <a:ext cx="899670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de-DE" sz="1200" b="1" dirty="0">
                <a:solidFill>
                  <a:schemeClr val="bg1"/>
                </a:solidFill>
              </a:rPr>
              <a:t>Pilotanlage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8238453" y="1223355"/>
            <a:ext cx="899670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de-DE" sz="1200" b="1" dirty="0">
                <a:solidFill>
                  <a:schemeClr val="bg1"/>
                </a:solidFill>
              </a:rPr>
              <a:t>Pilotanlage</a:t>
            </a:r>
          </a:p>
        </p:txBody>
      </p:sp>
    </p:spTree>
    <p:extLst>
      <p:ext uri="{BB962C8B-B14F-4D97-AF65-F5344CB8AC3E}">
        <p14:creationId xmlns:p14="http://schemas.microsoft.com/office/powerpoint/2010/main" val="26222707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1"/>
          <p:cNvSpPr>
            <a:spLocks noGrp="1"/>
          </p:cNvSpPr>
          <p:nvPr>
            <p:ph idx="1"/>
          </p:nvPr>
        </p:nvSpPr>
        <p:spPr>
          <a:xfrm>
            <a:off x="479376" y="944724"/>
            <a:ext cx="10972800" cy="4320480"/>
          </a:xfrm>
        </p:spPr>
        <p:txBody>
          <a:bodyPr>
            <a:normAutofit/>
          </a:bodyPr>
          <a:lstStyle/>
          <a:p>
            <a:endParaRPr lang="de-DE" dirty="0"/>
          </a:p>
          <a:p>
            <a:endParaRPr lang="de-DE" dirty="0"/>
          </a:p>
          <a:p>
            <a:r>
              <a:rPr lang="de-DE" sz="2400" b="0" dirty="0">
                <a:solidFill>
                  <a:schemeClr val="accent3">
                    <a:lumMod val="75000"/>
                  </a:schemeClr>
                </a:solidFill>
              </a:rPr>
              <a:t> - Phosphorsäure wird diskontinuierlich produziert, Reinheit der Säure bestätigt</a:t>
            </a:r>
          </a:p>
          <a:p>
            <a:r>
              <a:rPr lang="de-DE" sz="2400" b="0" dirty="0">
                <a:solidFill>
                  <a:schemeClr val="accent3">
                    <a:lumMod val="75000"/>
                  </a:schemeClr>
                </a:solidFill>
              </a:rPr>
              <a:t> - Verfahrenskonzept hat sich bewährt</a:t>
            </a:r>
          </a:p>
          <a:p>
            <a:r>
              <a:rPr lang="de-DE" sz="2400" b="0" dirty="0">
                <a:solidFill>
                  <a:schemeClr val="accent3">
                    <a:lumMod val="75000"/>
                  </a:schemeClr>
                </a:solidFill>
              </a:rPr>
              <a:t> - </a:t>
            </a:r>
            <a:r>
              <a:rPr lang="de-DE" sz="2400" b="0" dirty="0" err="1">
                <a:solidFill>
                  <a:schemeClr val="accent3">
                    <a:lumMod val="75000"/>
                  </a:schemeClr>
                </a:solidFill>
              </a:rPr>
              <a:t>Inbetriebnahmephase</a:t>
            </a:r>
            <a:r>
              <a:rPr lang="de-DE" sz="2400" b="0" dirty="0">
                <a:solidFill>
                  <a:schemeClr val="accent3">
                    <a:lumMod val="75000"/>
                  </a:schemeClr>
                </a:solidFill>
              </a:rPr>
              <a:t> deutlich länger als erwartet</a:t>
            </a:r>
          </a:p>
          <a:p>
            <a:r>
              <a:rPr lang="de-DE" sz="2400" b="0" dirty="0">
                <a:solidFill>
                  <a:schemeClr val="accent3">
                    <a:lumMod val="75000"/>
                  </a:schemeClr>
                </a:solidFill>
              </a:rPr>
              <a:t> - Größere Nachbesserungen im Bereich der Filterung und Feststoffentfernung</a:t>
            </a:r>
          </a:p>
          <a:p>
            <a:r>
              <a:rPr lang="de-DE" sz="2400" b="0" dirty="0">
                <a:solidFill>
                  <a:schemeClr val="accent3">
                    <a:lumMod val="75000"/>
                  </a:schemeClr>
                </a:solidFill>
              </a:rPr>
              <a:t> - Nachrüstungen und schrittweiser Anstieg der Produktion ab 2. Quartal 24</a:t>
            </a:r>
          </a:p>
          <a:p>
            <a:r>
              <a:rPr lang="de-DE" sz="2400" b="0" dirty="0">
                <a:solidFill>
                  <a:schemeClr val="accent3">
                    <a:lumMod val="75000"/>
                  </a:schemeClr>
                </a:solidFill>
              </a:rPr>
              <a:t> - Phosphorsäure vermarktungsfähig – Nachfrage ist groß</a:t>
            </a:r>
          </a:p>
          <a:p>
            <a:endParaRPr lang="de-DE" sz="2400" b="0" dirty="0">
              <a:solidFill>
                <a:schemeClr val="accent3">
                  <a:lumMod val="75000"/>
                </a:schemeClr>
              </a:solidFill>
            </a:endParaRP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rtl="0" eaLnBrk="1" latinLnBrk="0" hangingPunct="1"/>
            <a:r>
              <a:rPr lang="de-DE" kern="1200" dirty="0">
                <a:solidFill>
                  <a:srgbClr val="0076BD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Status Quo Februar</a:t>
            </a:r>
            <a:r>
              <a:rPr lang="de-DE" dirty="0">
                <a:solidFill>
                  <a:srgbClr val="0076BD"/>
                </a:solidFill>
                <a:latin typeface="Arial" panose="020B0604020202020204" pitchFamily="34" charset="0"/>
                <a:ea typeface="+mn-ea"/>
                <a:cs typeface="+mn-cs"/>
              </a:rPr>
              <a:t> 2024</a:t>
            </a:r>
            <a:endParaRPr lang="de-DE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488480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9DC2616D-3708-4612-87C9-5034E892C70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9DC2616D-3708-4612-87C9-5034E892C7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E34B9660-7411-4C9C-94ED-F2B7713A5687}"/>
              </a:ext>
            </a:extLst>
          </p:cNvPr>
          <p:cNvSpPr txBox="1">
            <a:spLocks/>
          </p:cNvSpPr>
          <p:nvPr/>
        </p:nvSpPr>
        <p:spPr bwMode="white">
          <a:xfrm>
            <a:off x="768351" y="4581128"/>
            <a:ext cx="7200000" cy="21544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b="0" dirty="0">
                <a:solidFill>
                  <a:prstClr val="white"/>
                </a:solidFill>
                <a:latin typeface="Arial"/>
              </a:rPr>
              <a:t>Harald Hanßen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4A03F738-D3BB-40C2-A6A7-66DEAE177CB2}"/>
              </a:ext>
            </a:extLst>
          </p:cNvPr>
          <p:cNvSpPr txBox="1">
            <a:spLocks/>
          </p:cNvSpPr>
          <p:nvPr/>
        </p:nvSpPr>
        <p:spPr bwMode="white">
          <a:xfrm>
            <a:off x="768351" y="4885022"/>
            <a:ext cx="7200000" cy="21544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Telefon 040 7888 </a:t>
            </a:r>
            <a:r>
              <a:rPr lang="de-DE" sz="1400" b="0" dirty="0">
                <a:solidFill>
                  <a:prstClr val="white"/>
                </a:solidFill>
                <a:latin typeface="Arial"/>
              </a:rPr>
              <a:t>56200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platzhalter 5">
            <a:extLst>
              <a:ext uri="{FF2B5EF4-FFF2-40B4-BE49-F238E27FC236}">
                <a16:creationId xmlns:a16="http://schemas.microsoft.com/office/drawing/2014/main" id="{0CF72793-8E68-4DA7-9B88-5F03D739B68C}"/>
              </a:ext>
            </a:extLst>
          </p:cNvPr>
          <p:cNvSpPr txBox="1">
            <a:spLocks/>
          </p:cNvSpPr>
          <p:nvPr/>
        </p:nvSpPr>
        <p:spPr bwMode="white">
          <a:xfrm>
            <a:off x="768351" y="5188916"/>
            <a:ext cx="7200000" cy="21544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Mobil </a:t>
            </a:r>
            <a:r>
              <a:rPr lang="de-DE" sz="1400" b="0" dirty="0">
                <a:solidFill>
                  <a:prstClr val="white"/>
                </a:solidFill>
              </a:rPr>
              <a:t>0170 8511419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platzhalter 7">
            <a:extLst>
              <a:ext uri="{FF2B5EF4-FFF2-40B4-BE49-F238E27FC236}">
                <a16:creationId xmlns:a16="http://schemas.microsoft.com/office/drawing/2014/main" id="{BB73D985-3270-4051-BD0A-DC1281F364A3}"/>
              </a:ext>
            </a:extLst>
          </p:cNvPr>
          <p:cNvSpPr txBox="1">
            <a:spLocks/>
          </p:cNvSpPr>
          <p:nvPr/>
        </p:nvSpPr>
        <p:spPr bwMode="white">
          <a:xfrm>
            <a:off x="768351" y="5492810"/>
            <a:ext cx="7200000" cy="21544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harald.hanssen@hamburgwasser.de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246C3819-E7A5-4DE4-A9FE-D9B0B9CA204B}"/>
              </a:ext>
            </a:extLst>
          </p:cNvPr>
          <p:cNvSpPr txBox="1">
            <a:spLocks/>
          </p:cNvSpPr>
          <p:nvPr/>
        </p:nvSpPr>
        <p:spPr bwMode="white">
          <a:xfrm>
            <a:off x="768350" y="1628773"/>
            <a:ext cx="11090049" cy="615553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000" b="1" kern="1200">
                <a:gradFill>
                  <a:gsLst>
                    <a:gs pos="11000">
                      <a:schemeClr val="accent1"/>
                    </a:gs>
                    <a:gs pos="55000">
                      <a:schemeClr val="tx2"/>
                    </a:gs>
                    <a:gs pos="93000">
                      <a:schemeClr val="accent1"/>
                    </a:gs>
                  </a:gsLst>
                  <a:lin ang="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Vielen Dank für Ihre </a:t>
            </a:r>
            <a:r>
              <a:rPr kumimoji="0" lang="de-DE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Aufmerksa</a:t>
            </a:r>
            <a:r>
              <a:rPr lang="de-DE" sz="2800" dirty="0" err="1">
                <a:solidFill>
                  <a:prstClr val="white"/>
                </a:solidFill>
                <a:latin typeface="Arial"/>
              </a:rPr>
              <a:t>mkeit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8" name="Rectangle 4">
            <a:extLst>
              <a:ext uri="{FF2B5EF4-FFF2-40B4-BE49-F238E27FC236}">
                <a16:creationId xmlns:a16="http://schemas.microsoft.com/office/drawing/2014/main" id="{5D87D39A-AD2B-4E5D-BD26-9C9D5F50125B}"/>
              </a:ext>
            </a:extLst>
          </p:cNvPr>
          <p:cNvSpPr/>
          <p:nvPr/>
        </p:nvSpPr>
        <p:spPr bwMode="gray">
          <a:xfrm>
            <a:off x="169200" y="169200"/>
            <a:ext cx="6718888" cy="169200"/>
          </a:xfrm>
          <a:prstGeom prst="rect">
            <a:avLst/>
          </a:prstGeom>
          <a:gradFill>
            <a:gsLst>
              <a:gs pos="0">
                <a:schemeClr val="accent1"/>
              </a:gs>
              <a:gs pos="88000">
                <a:schemeClr val="tx2">
                  <a:alpha val="0"/>
                </a:schemeClr>
              </a:gs>
              <a:gs pos="50000">
                <a:schemeClr val="tx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53A1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16CE9D3-9BEA-41C7-8AC3-C3D4551A9DD7}"/>
              </a:ext>
            </a:extLst>
          </p:cNvPr>
          <p:cNvCxnSpPr>
            <a:cxnSpLocks/>
          </p:cNvCxnSpPr>
          <p:nvPr/>
        </p:nvCxnSpPr>
        <p:spPr bwMode="white">
          <a:xfrm>
            <a:off x="336000" y="4161572"/>
            <a:ext cx="5652000" cy="0"/>
          </a:xfrm>
          <a:prstGeom prst="line">
            <a:avLst/>
          </a:prstGeom>
          <a:ln w="9525">
            <a:gradFill>
              <a:gsLst>
                <a:gs pos="0">
                  <a:schemeClr val="accent1"/>
                </a:gs>
                <a:gs pos="5000">
                  <a:schemeClr val="accent1"/>
                </a:gs>
                <a:gs pos="11000">
                  <a:schemeClr val="tx2"/>
                </a:gs>
                <a:gs pos="75000">
                  <a:schemeClr val="tx2"/>
                </a:gs>
                <a:gs pos="95000">
                  <a:schemeClr val="tx2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2995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278779" y="1214298"/>
            <a:ext cx="7901023" cy="5113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 descr="C:\Dokumente und Einstellungen\Duemmel\Desktop\Dr-Klein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632130" y="4678767"/>
            <a:ext cx="1051531" cy="962223"/>
          </a:xfrm>
          <a:prstGeom prst="rect">
            <a:avLst/>
          </a:prstGeom>
          <a:noFill/>
        </p:spPr>
      </p:pic>
      <p:pic>
        <p:nvPicPr>
          <p:cNvPr id="4" name="Picture 2" descr="C:\Dokumente und Einstellungen\Duemmel\Desktop\Kö-Klein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609118" y="2495126"/>
            <a:ext cx="967985" cy="1830817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Verbundklärwerk Hamburg </a:t>
            </a:r>
            <a:br>
              <a:rPr lang="de-DE" dirty="0"/>
            </a:br>
            <a:endParaRPr lang="de-DE" dirty="0"/>
          </a:p>
        </p:txBody>
      </p:sp>
      <p:cxnSp>
        <p:nvCxnSpPr>
          <p:cNvPr id="12" name="PWH"/>
          <p:cNvCxnSpPr/>
          <p:nvPr/>
        </p:nvCxnSpPr>
        <p:spPr bwMode="auto">
          <a:xfrm rot="10800000" flipV="1">
            <a:off x="6945396" y="1713607"/>
            <a:ext cx="2252899" cy="894534"/>
          </a:xfrm>
          <a:prstGeom prst="straightConnector1">
            <a:avLst/>
          </a:prstGeom>
          <a:solidFill>
            <a:schemeClr val="accent1"/>
          </a:solidFill>
          <a:ln w="71120" cap="rnd" cmpd="sng" algn="ctr">
            <a:solidFill>
              <a:srgbClr val="FF4F4F"/>
            </a:solidFill>
            <a:prstDash val="solid"/>
            <a:round/>
            <a:headEnd type="none" w="med" len="me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4" name="TSA"/>
          <p:cNvCxnSpPr/>
          <p:nvPr/>
        </p:nvCxnSpPr>
        <p:spPr bwMode="auto">
          <a:xfrm rot="16200000" flipH="1">
            <a:off x="6634280" y="2351413"/>
            <a:ext cx="501282" cy="9728"/>
          </a:xfrm>
          <a:prstGeom prst="straightConnector1">
            <a:avLst/>
          </a:prstGeom>
          <a:solidFill>
            <a:schemeClr val="accent1"/>
          </a:solidFill>
          <a:ln w="76200" cap="rnd" cmpd="sng" algn="ctr">
            <a:solidFill>
              <a:srgbClr val="FF4F4F"/>
            </a:solidFill>
            <a:prstDash val="solid"/>
            <a:round/>
            <a:headEnd type="none" w="med" len="me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7" name="Sammler Wilhelmsburg"/>
          <p:cNvCxnSpPr/>
          <p:nvPr/>
        </p:nvCxnSpPr>
        <p:spPr bwMode="auto">
          <a:xfrm rot="5400000" flipH="1" flipV="1">
            <a:off x="6586583" y="4881956"/>
            <a:ext cx="1321386" cy="15718"/>
          </a:xfrm>
          <a:prstGeom prst="straightConnector1">
            <a:avLst/>
          </a:prstGeom>
          <a:solidFill>
            <a:schemeClr val="accent1"/>
          </a:solidFill>
          <a:ln w="71120" cap="rnd" cmpd="sng" algn="ctr">
            <a:solidFill>
              <a:srgbClr val="FF4F4F"/>
            </a:solidFill>
            <a:prstDash val="solid"/>
            <a:round/>
            <a:headEnd type="none" w="med" len="me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9" name="Textfeld 8"/>
          <p:cNvSpPr txBox="1"/>
          <p:nvPr/>
        </p:nvSpPr>
        <p:spPr>
          <a:xfrm>
            <a:off x="505551" y="4974355"/>
            <a:ext cx="1351890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2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Standort</a:t>
            </a:r>
            <a:br>
              <a:rPr 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Dradenau</a:t>
            </a:r>
          </a:p>
        </p:txBody>
      </p:sp>
      <p:cxnSp>
        <p:nvCxnSpPr>
          <p:cNvPr id="22" name="E3"/>
          <p:cNvCxnSpPr>
            <a:cxnSpLocks/>
          </p:cNvCxnSpPr>
          <p:nvPr/>
        </p:nvCxnSpPr>
        <p:spPr bwMode="auto">
          <a:xfrm flipV="1">
            <a:off x="5474806" y="4249860"/>
            <a:ext cx="1414979" cy="1047661"/>
          </a:xfrm>
          <a:prstGeom prst="straightConnector1">
            <a:avLst/>
          </a:prstGeom>
          <a:solidFill>
            <a:schemeClr val="accent1"/>
          </a:solidFill>
          <a:ln w="76200" cap="rnd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9" name="Elbdüker"/>
          <p:cNvCxnSpPr/>
          <p:nvPr/>
        </p:nvCxnSpPr>
        <p:spPr bwMode="auto">
          <a:xfrm flipH="1">
            <a:off x="5439266" y="3379731"/>
            <a:ext cx="1604138" cy="1814438"/>
          </a:xfrm>
          <a:prstGeom prst="straightConnector1">
            <a:avLst/>
          </a:prstGeom>
          <a:solidFill>
            <a:schemeClr val="accent1"/>
          </a:solidFill>
          <a:ln w="76200" cap="rnd" cmpd="sng" algn="ctr">
            <a:solidFill>
              <a:srgbClr val="A568D2"/>
            </a:solidFill>
            <a:prstDash val="solid"/>
            <a:round/>
            <a:headEnd type="none" w="med" len="me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7" name="Textfeld 6"/>
          <p:cNvSpPr txBox="1"/>
          <p:nvPr/>
        </p:nvSpPr>
        <p:spPr>
          <a:xfrm>
            <a:off x="10095963" y="3284984"/>
            <a:ext cx="1781257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2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Standort</a:t>
            </a:r>
            <a:br>
              <a:rPr 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Köhlbrandhöft</a:t>
            </a:r>
          </a:p>
        </p:txBody>
      </p:sp>
      <p:pic>
        <p:nvPicPr>
          <p:cNvPr id="5" name="Pic Köhlbrandhöft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03678" y="4121728"/>
            <a:ext cx="3110574" cy="2295603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 Dradenau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321" y="2545712"/>
            <a:ext cx="3401495" cy="2265395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feld 15"/>
          <p:cNvSpPr txBox="1"/>
          <p:nvPr/>
        </p:nvSpPr>
        <p:spPr>
          <a:xfrm>
            <a:off x="6984841" y="5797238"/>
            <a:ext cx="2807179" cy="2180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64217" indent="-164217">
              <a:spcBef>
                <a:spcPts val="726"/>
              </a:spcBef>
            </a:pPr>
            <a:r>
              <a:rPr lang="de-DE" sz="817" dirty="0"/>
              <a:t>Kartendaten © 2014 </a:t>
            </a:r>
            <a:r>
              <a:rPr lang="de-DE" sz="817" dirty="0" err="1"/>
              <a:t>GeoBasis</a:t>
            </a:r>
            <a:r>
              <a:rPr lang="de-DE" sz="817" dirty="0"/>
              <a:t>-DE/BKG (©2009) Google</a:t>
            </a:r>
          </a:p>
        </p:txBody>
      </p:sp>
    </p:spTree>
    <p:extLst>
      <p:ext uri="{BB962C8B-B14F-4D97-AF65-F5344CB8AC3E}">
        <p14:creationId xmlns:p14="http://schemas.microsoft.com/office/powerpoint/2010/main" val="158392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9336360" y="6129300"/>
            <a:ext cx="1620180" cy="1044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 indent="-180000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</a:pPr>
            <a:endParaRPr lang="de-DE" sz="1600">
              <a:solidFill>
                <a:schemeClr val="tx1"/>
              </a:solidFill>
            </a:endParaRPr>
          </a:p>
        </p:txBody>
      </p:sp>
      <p:pic>
        <p:nvPicPr>
          <p:cNvPr id="23" name="Grafik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476" y="1096753"/>
            <a:ext cx="9144000" cy="5574556"/>
          </a:xfrm>
          <a:prstGeom prst="rect">
            <a:avLst/>
          </a:prstGeom>
          <a:effectLst>
            <a:outerShdw blurRad="177800" dist="50800" dir="18600000" algn="l" rotWithShape="0">
              <a:prstClr val="black">
                <a:alpha val="40000"/>
              </a:prstClr>
            </a:outerShdw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Längsschnitt durch die Klärschlamm- und Faulgasverwertungsanlage VERA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294967295"/>
          </p:nvPr>
        </p:nvSpPr>
        <p:spPr>
          <a:xfrm>
            <a:off x="11903075" y="6550025"/>
            <a:ext cx="288925" cy="138113"/>
          </a:xfrm>
        </p:spPr>
        <p:txBody>
          <a:bodyPr/>
          <a:lstStyle/>
          <a:p>
            <a:fld id="{E47917B7-9B0D-4295-8376-37B46453ADAC}" type="slidenum">
              <a:rPr lang="de-DE" noProof="0" smtClean="0"/>
              <a:pPr/>
              <a:t>4</a:t>
            </a:fld>
            <a:endParaRPr lang="de-DE" noProof="0"/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2031133" y="3084725"/>
            <a:ext cx="12604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de-DE" altLang="de-DE" sz="1000" b="1" dirty="0"/>
              <a:t>Abhitzekessel</a:t>
            </a:r>
            <a:endParaRPr lang="de-DE" altLang="de-DE" sz="1000" dirty="0"/>
          </a:p>
        </p:txBody>
      </p:sp>
      <p:sp>
        <p:nvSpPr>
          <p:cNvPr id="9" name="Line 11"/>
          <p:cNvSpPr>
            <a:spLocks noChangeShapeType="1"/>
          </p:cNvSpPr>
          <p:nvPr/>
        </p:nvSpPr>
        <p:spPr bwMode="auto">
          <a:xfrm>
            <a:off x="2905846" y="3300625"/>
            <a:ext cx="720725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1459559" y="3453024"/>
            <a:ext cx="13319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de-DE" altLang="de-DE" sz="1000" b="1" dirty="0"/>
              <a:t>Schrägförderband Klärschlamm                    und                  Rechengut</a:t>
            </a:r>
            <a:endParaRPr lang="de-DE" altLang="de-DE" sz="1000" dirty="0"/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4199658" y="2460837"/>
            <a:ext cx="12620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de-DE" altLang="de-DE" sz="1000" b="1" dirty="0"/>
              <a:t>Wirbelschicht-kessel</a:t>
            </a:r>
            <a:endParaRPr lang="de-DE" altLang="de-DE" sz="1000" dirty="0"/>
          </a:p>
        </p:txBody>
      </p:sp>
      <p:sp>
        <p:nvSpPr>
          <p:cNvPr id="12" name="Line 14"/>
          <p:cNvSpPr>
            <a:spLocks noChangeShapeType="1"/>
          </p:cNvSpPr>
          <p:nvPr/>
        </p:nvSpPr>
        <p:spPr bwMode="auto">
          <a:xfrm>
            <a:off x="4837832" y="2835486"/>
            <a:ext cx="0" cy="19446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5500614" y="2808500"/>
            <a:ext cx="12620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de-DE" altLang="de-DE" sz="1000" b="1" dirty="0"/>
              <a:t>Elektro-                    </a:t>
            </a:r>
            <a:r>
              <a:rPr lang="de-DE" altLang="de-DE" sz="1000" b="1" dirty="0" err="1"/>
              <a:t>filter</a:t>
            </a:r>
            <a:endParaRPr lang="de-DE" altLang="de-DE" sz="1000" dirty="0"/>
          </a:p>
        </p:txBody>
      </p:sp>
      <p:sp>
        <p:nvSpPr>
          <p:cNvPr id="14" name="Line 18"/>
          <p:cNvSpPr>
            <a:spLocks noChangeShapeType="1"/>
          </p:cNvSpPr>
          <p:nvPr/>
        </p:nvSpPr>
        <p:spPr bwMode="auto">
          <a:xfrm>
            <a:off x="6134026" y="3168861"/>
            <a:ext cx="0" cy="1284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5" name="Text Box 20"/>
          <p:cNvSpPr txBox="1">
            <a:spLocks noChangeArrowheads="1"/>
          </p:cNvSpPr>
          <p:nvPr/>
        </p:nvSpPr>
        <p:spPr bwMode="auto">
          <a:xfrm>
            <a:off x="6450733" y="2148100"/>
            <a:ext cx="12620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de-DE" altLang="de-DE" sz="1000" b="1" dirty="0"/>
              <a:t>HCl-                Wäscher</a:t>
            </a:r>
            <a:endParaRPr lang="de-DE" altLang="de-DE" sz="1000" dirty="0"/>
          </a:p>
        </p:txBody>
      </p:sp>
      <p:sp>
        <p:nvSpPr>
          <p:cNvPr id="16" name="Line 21"/>
          <p:cNvSpPr>
            <a:spLocks noChangeShapeType="1"/>
          </p:cNvSpPr>
          <p:nvPr/>
        </p:nvSpPr>
        <p:spPr bwMode="auto">
          <a:xfrm>
            <a:off x="7079382" y="2508461"/>
            <a:ext cx="0" cy="19446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" name="Text Box 24"/>
          <p:cNvSpPr txBox="1">
            <a:spLocks noChangeArrowheads="1"/>
          </p:cNvSpPr>
          <p:nvPr/>
        </p:nvSpPr>
        <p:spPr bwMode="auto">
          <a:xfrm>
            <a:off x="7576271" y="3487156"/>
            <a:ext cx="12620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de-DE" altLang="de-DE" sz="1000" b="1" dirty="0"/>
              <a:t>Gewebe-                     </a:t>
            </a:r>
            <a:r>
              <a:rPr lang="de-DE" altLang="de-DE" sz="1000" b="1" dirty="0" err="1"/>
              <a:t>filter</a:t>
            </a:r>
            <a:endParaRPr lang="de-DE" altLang="de-DE" sz="1000" dirty="0"/>
          </a:p>
        </p:txBody>
      </p:sp>
      <p:sp>
        <p:nvSpPr>
          <p:cNvPr id="18" name="Line 25"/>
          <p:cNvSpPr>
            <a:spLocks noChangeShapeType="1"/>
          </p:cNvSpPr>
          <p:nvPr/>
        </p:nvSpPr>
        <p:spPr bwMode="auto">
          <a:xfrm>
            <a:off x="8155708" y="3852281"/>
            <a:ext cx="0" cy="16906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" name="Text Box 26"/>
          <p:cNvSpPr txBox="1">
            <a:spLocks noChangeArrowheads="1"/>
          </p:cNvSpPr>
          <p:nvPr/>
        </p:nvSpPr>
        <p:spPr bwMode="auto">
          <a:xfrm>
            <a:off x="8899526" y="2851573"/>
            <a:ext cx="12620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de-DE" altLang="de-DE" sz="1000" b="1" dirty="0"/>
              <a:t>Asche-                     </a:t>
            </a:r>
            <a:r>
              <a:rPr lang="de-DE" altLang="de-DE" sz="1000" b="1" dirty="0" err="1"/>
              <a:t>silos</a:t>
            </a:r>
            <a:endParaRPr lang="de-DE" altLang="de-DE" sz="1000" dirty="0"/>
          </a:p>
        </p:txBody>
      </p:sp>
      <p:sp>
        <p:nvSpPr>
          <p:cNvPr id="20" name="Line 27"/>
          <p:cNvSpPr>
            <a:spLocks noChangeShapeType="1"/>
          </p:cNvSpPr>
          <p:nvPr/>
        </p:nvSpPr>
        <p:spPr bwMode="auto">
          <a:xfrm>
            <a:off x="9536113" y="3216698"/>
            <a:ext cx="0" cy="1184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" name="Text Box 28"/>
          <p:cNvSpPr txBox="1">
            <a:spLocks noChangeArrowheads="1"/>
          </p:cNvSpPr>
          <p:nvPr/>
        </p:nvSpPr>
        <p:spPr bwMode="auto">
          <a:xfrm>
            <a:off x="6799983" y="2522750"/>
            <a:ext cx="12620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de-DE" altLang="de-DE" sz="1000" b="1" dirty="0"/>
              <a:t>SO</a:t>
            </a:r>
            <a:r>
              <a:rPr lang="de-DE" altLang="de-DE" sz="1000" b="1" baseline="-25000" dirty="0"/>
              <a:t>2</a:t>
            </a:r>
            <a:r>
              <a:rPr lang="de-DE" altLang="de-DE" sz="1000" b="1" dirty="0"/>
              <a:t>-                Wäscher</a:t>
            </a:r>
            <a:endParaRPr lang="de-DE" altLang="de-DE" sz="1000" dirty="0"/>
          </a:p>
        </p:txBody>
      </p:sp>
      <p:sp>
        <p:nvSpPr>
          <p:cNvPr id="22" name="Line 29"/>
          <p:cNvSpPr>
            <a:spLocks noChangeShapeType="1"/>
          </p:cNvSpPr>
          <p:nvPr/>
        </p:nvSpPr>
        <p:spPr bwMode="auto">
          <a:xfrm>
            <a:off x="7323857" y="2873587"/>
            <a:ext cx="0" cy="1554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" name="Textfeld 26"/>
          <p:cNvSpPr txBox="1"/>
          <p:nvPr/>
        </p:nvSpPr>
        <p:spPr>
          <a:xfrm>
            <a:off x="2128210" y="5342912"/>
            <a:ext cx="1066318" cy="400110"/>
          </a:xfrm>
          <a:prstGeom prst="rect">
            <a:avLst/>
          </a:prstGeom>
          <a:solidFill>
            <a:srgbClr val="FFFFFF">
              <a:alpha val="52000"/>
            </a:srgbClr>
          </a:solidFill>
          <a:effectLst>
            <a:glow rad="127000">
              <a:schemeClr val="bg1">
                <a:alpha val="71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>
              <a:spcBef>
                <a:spcPts val="600"/>
              </a:spcBef>
              <a:buClr>
                <a:schemeClr val="accent1"/>
              </a:buClr>
            </a:pPr>
            <a:r>
              <a:rPr lang="de-DE" sz="1000" b="1" dirty="0"/>
              <a:t>Gasturbine</a:t>
            </a:r>
            <a:br>
              <a:rPr lang="de-DE" sz="1000" b="1" dirty="0"/>
            </a:br>
            <a:r>
              <a:rPr lang="de-DE" sz="1000" b="1" dirty="0"/>
              <a:t>und Generator</a:t>
            </a:r>
          </a:p>
        </p:txBody>
      </p:sp>
    </p:spTree>
    <p:extLst>
      <p:ext uri="{BB962C8B-B14F-4D97-AF65-F5344CB8AC3E}">
        <p14:creationId xmlns:p14="http://schemas.microsoft.com/office/powerpoint/2010/main" val="120057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Interkommunale Zusammenarbeit Hamburg Wasser, AZV Südholstein und EB Lübeck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49554E4-75A9-4397-960A-8101E886CE78}" type="slidenum">
              <a:rPr lang="de-DE" smtClean="0"/>
              <a:pPr/>
              <a:t>5</a:t>
            </a:fld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9" y="1056221"/>
            <a:ext cx="7944541" cy="5421931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3AAC1431-13D4-B87A-4EE2-A473FBB8DF89}"/>
              </a:ext>
            </a:extLst>
          </p:cNvPr>
          <p:cNvSpPr txBox="1"/>
          <p:nvPr/>
        </p:nvSpPr>
        <p:spPr>
          <a:xfrm>
            <a:off x="4547828" y="5445224"/>
            <a:ext cx="5082866" cy="89255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spcBef>
                <a:spcPts val="600"/>
              </a:spcBef>
              <a:buClr>
                <a:schemeClr val="accent1"/>
              </a:buClr>
            </a:pPr>
            <a:r>
              <a:rPr lang="de-DE" sz="1600" dirty="0">
                <a:solidFill>
                  <a:schemeClr val="bg1"/>
                </a:solidFill>
              </a:rPr>
              <a:t>VERA II – Erweiterung um eine vierte Verbrennungslinie</a:t>
            </a:r>
          </a:p>
          <a:p>
            <a:pPr algn="l">
              <a:spcBef>
                <a:spcPts val="600"/>
              </a:spcBef>
              <a:buClr>
                <a:schemeClr val="accent1"/>
              </a:buClr>
            </a:pPr>
            <a:r>
              <a:rPr lang="de-DE" sz="1600" dirty="0">
                <a:solidFill>
                  <a:schemeClr val="bg1"/>
                </a:solidFill>
              </a:rPr>
              <a:t>und Grundsanierung des Bestandes</a:t>
            </a:r>
          </a:p>
          <a:p>
            <a:pPr algn="l">
              <a:spcBef>
                <a:spcPts val="600"/>
              </a:spcBef>
              <a:buClr>
                <a:schemeClr val="accent1"/>
              </a:buClr>
            </a:pPr>
            <a:r>
              <a:rPr lang="de-DE" sz="1600" dirty="0">
                <a:solidFill>
                  <a:schemeClr val="bg1"/>
                </a:solidFill>
              </a:rPr>
              <a:t>118.260 t TM Klärschlamm/Rechengut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17B8E1F-03C9-5855-1B90-D1D79FE8E928}"/>
              </a:ext>
            </a:extLst>
          </p:cNvPr>
          <p:cNvSpPr txBox="1"/>
          <p:nvPr/>
        </p:nvSpPr>
        <p:spPr>
          <a:xfrm>
            <a:off x="3827748" y="1340768"/>
            <a:ext cx="6041462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spcBef>
                <a:spcPts val="600"/>
              </a:spcBef>
              <a:buClr>
                <a:schemeClr val="accent1"/>
              </a:buClr>
            </a:pPr>
            <a:r>
              <a:rPr lang="de-DE" sz="1600" dirty="0">
                <a:solidFill>
                  <a:schemeClr val="bg1"/>
                </a:solidFill>
              </a:rPr>
              <a:t>Gemeinsame Nutzung der Trocknungs- und Verbrennungsanlagen</a:t>
            </a:r>
          </a:p>
        </p:txBody>
      </p:sp>
    </p:spTree>
    <p:extLst>
      <p:ext uri="{BB962C8B-B14F-4D97-AF65-F5344CB8AC3E}">
        <p14:creationId xmlns:p14="http://schemas.microsoft.com/office/powerpoint/2010/main" val="42575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Bisherige Ascheentsorgung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917B7-9B0D-4295-8376-37B46453ADAC}" type="slidenum">
              <a:rPr lang="de-DE" noProof="0" smtClean="0"/>
              <a:pPr/>
              <a:t>6</a:t>
            </a:fld>
            <a:endParaRPr lang="de-DE" noProof="0"/>
          </a:p>
        </p:txBody>
      </p:sp>
      <p:pic>
        <p:nvPicPr>
          <p:cNvPr id="6" name="Grafik 5" descr="DSC00159.JPG"/>
          <p:cNvPicPr>
            <a:picLocks noChangeAspect="1"/>
          </p:cNvPicPr>
          <p:nvPr/>
        </p:nvPicPr>
        <p:blipFill>
          <a:blip r:embed="rId2" cstate="print"/>
          <a:srcRect l="11321" r="22012"/>
          <a:stretch>
            <a:fillRect/>
          </a:stretch>
        </p:blipFill>
        <p:spPr>
          <a:xfrm>
            <a:off x="1739516" y="1628774"/>
            <a:ext cx="4174571" cy="4174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Grafik 6" descr="IMG_3975.jpg"/>
          <p:cNvPicPr>
            <a:picLocks noChangeAspect="1"/>
          </p:cNvPicPr>
          <p:nvPr/>
        </p:nvPicPr>
        <p:blipFill>
          <a:blip r:embed="rId3" cstate="print"/>
          <a:srcRect l="48426" t="17450" r="12200" b="30050"/>
          <a:stretch>
            <a:fillRect/>
          </a:stretch>
        </p:blipFill>
        <p:spPr>
          <a:xfrm>
            <a:off x="6311900" y="1628775"/>
            <a:ext cx="4173004" cy="41730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feld 7"/>
          <p:cNvSpPr txBox="1"/>
          <p:nvPr/>
        </p:nvSpPr>
        <p:spPr>
          <a:xfrm>
            <a:off x="1667508" y="6039560"/>
            <a:ext cx="19021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975" indent="-180975">
              <a:spcBef>
                <a:spcPts val="800"/>
              </a:spcBef>
            </a:pPr>
            <a:r>
              <a:rPr lang="de-DE" sz="1200" dirty="0">
                <a:solidFill>
                  <a:schemeClr val="accent6"/>
                </a:solidFill>
              </a:rPr>
              <a:t>Quelle: Hamburg Wasser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6311900" y="5945075"/>
            <a:ext cx="22733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975" indent="-180975">
              <a:spcBef>
                <a:spcPts val="800"/>
              </a:spcBef>
            </a:pPr>
            <a:r>
              <a:rPr lang="de-DE" sz="1200" dirty="0">
                <a:solidFill>
                  <a:schemeClr val="accent6"/>
                </a:solidFill>
              </a:rPr>
              <a:t>Quelle: Umweltbetrieb Bremen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2963652" y="1223282"/>
            <a:ext cx="1471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000" indent="-180000">
              <a:spcBef>
                <a:spcPts val="600"/>
              </a:spcBef>
              <a:buClr>
                <a:schemeClr val="accent1"/>
              </a:buClr>
            </a:pPr>
            <a:r>
              <a:rPr lang="de-DE" sz="1600" dirty="0"/>
              <a:t>1997 bis 2012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7562913" y="1268760"/>
            <a:ext cx="1471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000" indent="-180000">
              <a:spcBef>
                <a:spcPts val="600"/>
              </a:spcBef>
              <a:buClr>
                <a:schemeClr val="accent1"/>
              </a:buClr>
            </a:pPr>
            <a:r>
              <a:rPr lang="de-DE" sz="1600" dirty="0"/>
              <a:t>2013 bis 2020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2490514" y="5238188"/>
            <a:ext cx="2672573" cy="369324"/>
          </a:xfrm>
          <a:prstGeom prst="rect">
            <a:avLst/>
          </a:prstGeom>
          <a:noFill/>
        </p:spPr>
        <p:txBody>
          <a:bodyPr wrap="none" lIns="91431" tIns="45716" rIns="91431" bIns="45716">
            <a:spAutoFit/>
          </a:bodyPr>
          <a:lstStyle/>
          <a:p>
            <a:pPr>
              <a:defRPr/>
            </a:pPr>
            <a:r>
              <a:rPr lang="de-D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Schmelzprodukt </a:t>
            </a:r>
            <a:r>
              <a:rPr lang="de-DE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Aurubis</a:t>
            </a:r>
            <a:endParaRPr lang="de-D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168008" y="5238188"/>
            <a:ext cx="3600400" cy="369324"/>
          </a:xfrm>
          <a:prstGeom prst="rect">
            <a:avLst/>
          </a:prstGeom>
          <a:noFill/>
        </p:spPr>
        <p:txBody>
          <a:bodyPr wrap="square" lIns="91431" tIns="45716" rIns="91431" bIns="45716">
            <a:spAutoFit/>
          </a:bodyPr>
          <a:lstStyle/>
          <a:p>
            <a:pPr algn="ctr">
              <a:defRPr/>
            </a:pPr>
            <a:r>
              <a:rPr lang="de-D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Monodeponie Blockland</a:t>
            </a:r>
          </a:p>
        </p:txBody>
      </p:sp>
    </p:spTree>
    <p:extLst>
      <p:ext uri="{BB962C8B-B14F-4D97-AF65-F5344CB8AC3E}">
        <p14:creationId xmlns:p14="http://schemas.microsoft.com/office/powerpoint/2010/main" val="322151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/>
          <p:cNvGrpSpPr/>
          <p:nvPr/>
        </p:nvGrpSpPr>
        <p:grpSpPr>
          <a:xfrm>
            <a:off x="479376" y="1520788"/>
            <a:ext cx="9502192" cy="4763324"/>
            <a:chOff x="-648704" y="1267589"/>
            <a:chExt cx="9502192" cy="4763324"/>
          </a:xfrm>
        </p:grpSpPr>
        <p:grpSp>
          <p:nvGrpSpPr>
            <p:cNvPr id="5" name="Gruppieren 68"/>
            <p:cNvGrpSpPr>
              <a:grpSpLocks/>
            </p:cNvGrpSpPr>
            <p:nvPr/>
          </p:nvGrpSpPr>
          <p:grpSpPr bwMode="auto">
            <a:xfrm>
              <a:off x="2232025" y="2205038"/>
              <a:ext cx="1592263" cy="1389062"/>
              <a:chOff x="2123728" y="2204864"/>
              <a:chExt cx="1592168" cy="1389726"/>
            </a:xfrm>
            <a:solidFill>
              <a:schemeClr val="accent1"/>
            </a:solidFill>
          </p:grpSpPr>
          <p:sp>
            <p:nvSpPr>
              <p:cNvPr id="47" name="Rechteck 46"/>
              <p:cNvSpPr/>
              <p:nvPr/>
            </p:nvSpPr>
            <p:spPr>
              <a:xfrm>
                <a:off x="2123728" y="2212805"/>
                <a:ext cx="1584230" cy="138178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 dirty="0"/>
              </a:p>
            </p:txBody>
          </p:sp>
          <p:sp>
            <p:nvSpPr>
              <p:cNvPr id="48" name="Textfeld 6"/>
              <p:cNvSpPr txBox="1">
                <a:spLocks noChangeArrowheads="1"/>
              </p:cNvSpPr>
              <p:nvPr/>
            </p:nvSpPr>
            <p:spPr bwMode="auto">
              <a:xfrm>
                <a:off x="2123728" y="2204864"/>
                <a:ext cx="1592168" cy="40011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de-DE" sz="2000" b="1">
                    <a:solidFill>
                      <a:schemeClr val="bg1"/>
                    </a:solidFill>
                  </a:rPr>
                  <a:t>Vorklärung</a:t>
                </a:r>
              </a:p>
            </p:txBody>
          </p:sp>
          <p:sp>
            <p:nvSpPr>
              <p:cNvPr id="49" name="Textfeld 7"/>
              <p:cNvSpPr txBox="1">
                <a:spLocks noChangeArrowheads="1"/>
              </p:cNvSpPr>
              <p:nvPr/>
            </p:nvSpPr>
            <p:spPr bwMode="auto">
              <a:xfrm>
                <a:off x="2123728" y="2708920"/>
                <a:ext cx="1584176" cy="40011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de-DE" sz="2000">
                    <a:solidFill>
                      <a:schemeClr val="bg1"/>
                    </a:solidFill>
                  </a:rPr>
                  <a:t>16%</a:t>
                </a:r>
              </a:p>
            </p:txBody>
          </p:sp>
        </p:grpSp>
        <p:cxnSp>
          <p:nvCxnSpPr>
            <p:cNvPr id="6" name="Gerade Verbindung 23"/>
            <p:cNvCxnSpPr/>
            <p:nvPr/>
          </p:nvCxnSpPr>
          <p:spPr>
            <a:xfrm>
              <a:off x="4098925" y="2636838"/>
              <a:ext cx="2808288" cy="0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uppieren 69"/>
            <p:cNvGrpSpPr>
              <a:grpSpLocks/>
            </p:cNvGrpSpPr>
            <p:nvPr/>
          </p:nvGrpSpPr>
          <p:grpSpPr bwMode="auto">
            <a:xfrm>
              <a:off x="4170363" y="2205038"/>
              <a:ext cx="2881312" cy="1381125"/>
              <a:chOff x="4360968" y="2204864"/>
              <a:chExt cx="2641383" cy="1381244"/>
            </a:xfrm>
            <a:solidFill>
              <a:schemeClr val="accent1"/>
            </a:solidFill>
          </p:grpSpPr>
          <p:sp>
            <p:nvSpPr>
              <p:cNvPr id="38" name="Rechteck 37"/>
              <p:cNvSpPr/>
              <p:nvPr/>
            </p:nvSpPr>
            <p:spPr>
              <a:xfrm>
                <a:off x="5653281" y="2636701"/>
                <a:ext cx="1283581" cy="93670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39" name="Rechteck 38"/>
              <p:cNvSpPr/>
              <p:nvPr/>
            </p:nvSpPr>
            <p:spPr>
              <a:xfrm>
                <a:off x="4427912" y="2636701"/>
                <a:ext cx="1440755" cy="93670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40" name="Rechteck 39"/>
              <p:cNvSpPr/>
              <p:nvPr/>
            </p:nvSpPr>
            <p:spPr>
              <a:xfrm>
                <a:off x="4427912" y="2204864"/>
                <a:ext cx="2508950" cy="43183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41" name="Textfeld 8"/>
              <p:cNvSpPr txBox="1">
                <a:spLocks noChangeArrowheads="1"/>
              </p:cNvSpPr>
              <p:nvPr/>
            </p:nvSpPr>
            <p:spPr bwMode="auto">
              <a:xfrm>
                <a:off x="4427984" y="2204864"/>
                <a:ext cx="2376264" cy="40011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de-DE" sz="2000" b="1">
                    <a:solidFill>
                      <a:schemeClr val="bg1"/>
                    </a:solidFill>
                  </a:rPr>
                  <a:t>Belebung</a:t>
                </a:r>
              </a:p>
            </p:txBody>
          </p:sp>
          <p:sp>
            <p:nvSpPr>
              <p:cNvPr id="42" name="Textfeld 12"/>
              <p:cNvSpPr txBox="1">
                <a:spLocks noChangeArrowheads="1"/>
              </p:cNvSpPr>
              <p:nvPr/>
            </p:nvSpPr>
            <p:spPr bwMode="auto">
              <a:xfrm>
                <a:off x="4360968" y="2708920"/>
                <a:ext cx="1440160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de-DE" sz="2000">
                    <a:solidFill>
                      <a:schemeClr val="bg1"/>
                    </a:solidFill>
                  </a:rPr>
                  <a:t>Chemisch</a:t>
                </a:r>
              </a:p>
            </p:txBody>
          </p:sp>
          <p:sp>
            <p:nvSpPr>
              <p:cNvPr id="43" name="Textfeld 13"/>
              <p:cNvSpPr txBox="1">
                <a:spLocks noChangeArrowheads="1"/>
              </p:cNvSpPr>
              <p:nvPr/>
            </p:nvSpPr>
            <p:spPr bwMode="auto">
              <a:xfrm>
                <a:off x="5681660" y="2708920"/>
                <a:ext cx="1320691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de-DE" sz="2000">
                    <a:solidFill>
                      <a:schemeClr val="bg1"/>
                    </a:solidFill>
                  </a:rPr>
                  <a:t>Biologisch</a:t>
                </a:r>
              </a:p>
            </p:txBody>
          </p:sp>
          <p:sp>
            <p:nvSpPr>
              <p:cNvPr id="44" name="Textfeld 18"/>
              <p:cNvSpPr txBox="1">
                <a:spLocks noChangeArrowheads="1"/>
              </p:cNvSpPr>
              <p:nvPr/>
            </p:nvSpPr>
            <p:spPr bwMode="auto">
              <a:xfrm>
                <a:off x="4427984" y="3068960"/>
                <a:ext cx="1368152" cy="40011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de-DE" sz="2000" dirty="0">
                    <a:solidFill>
                      <a:schemeClr val="bg1"/>
                    </a:solidFill>
                  </a:rPr>
                  <a:t>62</a:t>
                </a:r>
                <a:r>
                  <a:rPr lang="de-DE" sz="2000" dirty="0">
                    <a:solidFill>
                      <a:srgbClr val="00B050"/>
                    </a:solidFill>
                  </a:rPr>
                  <a:t> </a:t>
                </a:r>
                <a:r>
                  <a:rPr lang="de-DE" sz="2000" dirty="0">
                    <a:solidFill>
                      <a:schemeClr val="bg1"/>
                    </a:solidFill>
                  </a:rPr>
                  <a:t>%</a:t>
                </a:r>
              </a:p>
            </p:txBody>
          </p:sp>
          <p:sp>
            <p:nvSpPr>
              <p:cNvPr id="45" name="Textfeld 19"/>
              <p:cNvSpPr txBox="1">
                <a:spLocks noChangeArrowheads="1"/>
              </p:cNvSpPr>
              <p:nvPr/>
            </p:nvSpPr>
            <p:spPr bwMode="auto">
              <a:xfrm>
                <a:off x="5862171" y="3068960"/>
                <a:ext cx="1008112" cy="40011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de-DE" sz="2000">
                    <a:solidFill>
                      <a:schemeClr val="bg1"/>
                    </a:solidFill>
                  </a:rPr>
                  <a:t>22 %</a:t>
                </a:r>
              </a:p>
            </p:txBody>
          </p:sp>
          <p:cxnSp>
            <p:nvCxnSpPr>
              <p:cNvPr id="46" name="Gerade Verbindung 24"/>
              <p:cNvCxnSpPr/>
              <p:nvPr/>
            </p:nvCxnSpPr>
            <p:spPr>
              <a:xfrm flipV="1">
                <a:off x="5682387" y="2649402"/>
                <a:ext cx="0" cy="936706"/>
              </a:xfrm>
              <a:prstGeom prst="line">
                <a:avLst/>
              </a:prstGeom>
              <a:grpFill/>
              <a:ln w="158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uppieren 59"/>
            <p:cNvGrpSpPr>
              <a:grpSpLocks/>
            </p:cNvGrpSpPr>
            <p:nvPr/>
          </p:nvGrpSpPr>
          <p:grpSpPr bwMode="auto">
            <a:xfrm>
              <a:off x="3390900" y="4579938"/>
              <a:ext cx="3024188" cy="468312"/>
              <a:chOff x="2843808" y="4451843"/>
              <a:chExt cx="2895332" cy="520004"/>
            </a:xfrm>
            <a:solidFill>
              <a:schemeClr val="accent1"/>
            </a:solidFill>
          </p:grpSpPr>
          <p:sp>
            <p:nvSpPr>
              <p:cNvPr id="36" name="Rechteck 35"/>
              <p:cNvSpPr/>
              <p:nvPr/>
            </p:nvSpPr>
            <p:spPr>
              <a:xfrm>
                <a:off x="2859007" y="4451843"/>
                <a:ext cx="2880133" cy="52000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37" name="Textfeld 27"/>
              <p:cNvSpPr txBox="1">
                <a:spLocks noChangeArrowheads="1"/>
              </p:cNvSpPr>
              <p:nvPr/>
            </p:nvSpPr>
            <p:spPr bwMode="auto">
              <a:xfrm>
                <a:off x="2843808" y="4462415"/>
                <a:ext cx="2880320" cy="4001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de-DE" sz="2000" b="1">
                    <a:solidFill>
                      <a:schemeClr val="bg1"/>
                    </a:solidFill>
                  </a:rPr>
                  <a:t>Schlammbehandlung</a:t>
                </a:r>
              </a:p>
            </p:txBody>
          </p:sp>
        </p:grpSp>
        <p:sp>
          <p:nvSpPr>
            <p:cNvPr id="9" name="Textfeld 28"/>
            <p:cNvSpPr txBox="1">
              <a:spLocks noChangeArrowheads="1"/>
            </p:cNvSpPr>
            <p:nvPr/>
          </p:nvSpPr>
          <p:spPr bwMode="auto">
            <a:xfrm>
              <a:off x="1349375" y="2568575"/>
              <a:ext cx="825500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/>
                <a:t>1.367 </a:t>
              </a:r>
            </a:p>
          </p:txBody>
        </p:sp>
        <p:cxnSp>
          <p:nvCxnSpPr>
            <p:cNvPr id="10" name="Gewinkelte Verbindung 31"/>
            <p:cNvCxnSpPr>
              <a:stCxn id="47" idx="2"/>
            </p:cNvCxnSpPr>
            <p:nvPr/>
          </p:nvCxnSpPr>
          <p:spPr>
            <a:xfrm rot="16200000" flipH="1">
              <a:off x="2962275" y="3656013"/>
              <a:ext cx="987425" cy="863600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winkelte Verbindung 33"/>
            <p:cNvCxnSpPr/>
            <p:nvPr/>
          </p:nvCxnSpPr>
          <p:spPr>
            <a:xfrm rot="5400000">
              <a:off x="5436394" y="4077494"/>
              <a:ext cx="1008062" cy="0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feld 36"/>
            <p:cNvSpPr txBox="1">
              <a:spLocks noChangeArrowheads="1"/>
            </p:cNvSpPr>
            <p:nvPr/>
          </p:nvSpPr>
          <p:spPr bwMode="auto">
            <a:xfrm>
              <a:off x="2916238" y="5661025"/>
              <a:ext cx="4281487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/>
                <a:t>Verbrennungsasche </a:t>
              </a:r>
              <a:r>
                <a:rPr lang="de-DE" sz="1400"/>
                <a:t>(P-Gehalt ca. 10 Gew.%)</a:t>
              </a:r>
            </a:p>
          </p:txBody>
        </p:sp>
        <p:cxnSp>
          <p:nvCxnSpPr>
            <p:cNvPr id="13" name="Gerade Verbindung mit Pfeil 12"/>
            <p:cNvCxnSpPr>
              <a:stCxn id="36" idx="2"/>
            </p:cNvCxnSpPr>
            <p:nvPr/>
          </p:nvCxnSpPr>
          <p:spPr>
            <a:xfrm flipH="1">
              <a:off x="4845050" y="5048250"/>
              <a:ext cx="0" cy="61118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mit Pfeil 13"/>
            <p:cNvCxnSpPr>
              <a:stCxn id="34" idx="3"/>
              <a:endCxn id="49" idx="1"/>
            </p:cNvCxnSpPr>
            <p:nvPr/>
          </p:nvCxnSpPr>
          <p:spPr>
            <a:xfrm flipV="1">
              <a:off x="1366838" y="2908300"/>
              <a:ext cx="865187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mit Pfeil 14"/>
            <p:cNvCxnSpPr>
              <a:stCxn id="49" idx="3"/>
            </p:cNvCxnSpPr>
            <p:nvPr/>
          </p:nvCxnSpPr>
          <p:spPr>
            <a:xfrm>
              <a:off x="3816350" y="2908300"/>
              <a:ext cx="4318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feld 60"/>
            <p:cNvSpPr txBox="1">
              <a:spLocks noChangeArrowheads="1"/>
            </p:cNvSpPr>
            <p:nvPr/>
          </p:nvSpPr>
          <p:spPr bwMode="auto">
            <a:xfrm>
              <a:off x="4067175" y="1341438"/>
              <a:ext cx="3670300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/>
                <a:t>P-Fällmittel </a:t>
              </a:r>
              <a:r>
                <a:rPr lang="de-DE" sz="1400"/>
                <a:t>(1.600 Mg/a Fe-Äquivalente)</a:t>
              </a:r>
            </a:p>
          </p:txBody>
        </p:sp>
        <p:cxnSp>
          <p:nvCxnSpPr>
            <p:cNvPr id="17" name="Gerade Verbindung mit Pfeil 16"/>
            <p:cNvCxnSpPr>
              <a:stCxn id="16" idx="2"/>
              <a:endCxn id="41" idx="0"/>
            </p:cNvCxnSpPr>
            <p:nvPr/>
          </p:nvCxnSpPr>
          <p:spPr>
            <a:xfrm flipH="1">
              <a:off x="5538788" y="1709738"/>
              <a:ext cx="0" cy="50482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feld 65"/>
            <p:cNvSpPr txBox="1">
              <a:spLocks noChangeArrowheads="1"/>
            </p:cNvSpPr>
            <p:nvPr/>
          </p:nvSpPr>
          <p:spPr bwMode="auto">
            <a:xfrm>
              <a:off x="2987675" y="3611563"/>
              <a:ext cx="576263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/>
                <a:t>203</a:t>
              </a:r>
            </a:p>
          </p:txBody>
        </p:sp>
        <p:sp>
          <p:nvSpPr>
            <p:cNvPr id="19" name="Textfeld 66"/>
            <p:cNvSpPr txBox="1">
              <a:spLocks noChangeArrowheads="1"/>
            </p:cNvSpPr>
            <p:nvPr/>
          </p:nvSpPr>
          <p:spPr bwMode="auto">
            <a:xfrm>
              <a:off x="4214813" y="3611563"/>
              <a:ext cx="576262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de-DE"/>
                <a:t>786 </a:t>
              </a:r>
            </a:p>
          </p:txBody>
        </p:sp>
        <p:sp>
          <p:nvSpPr>
            <p:cNvPr id="20" name="Textfeld 67"/>
            <p:cNvSpPr txBox="1">
              <a:spLocks noChangeArrowheads="1"/>
            </p:cNvSpPr>
            <p:nvPr/>
          </p:nvSpPr>
          <p:spPr bwMode="auto">
            <a:xfrm>
              <a:off x="5364163" y="3611563"/>
              <a:ext cx="64770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/>
                <a:t>278</a:t>
              </a:r>
            </a:p>
          </p:txBody>
        </p:sp>
        <p:cxnSp>
          <p:nvCxnSpPr>
            <p:cNvPr id="21" name="Gewinkelte Verbindung 73"/>
            <p:cNvCxnSpPr>
              <a:stCxn id="36" idx="3"/>
            </p:cNvCxnSpPr>
            <p:nvPr/>
          </p:nvCxnSpPr>
          <p:spPr>
            <a:xfrm flipV="1">
              <a:off x="6415088" y="3582988"/>
              <a:ext cx="250825" cy="1258887"/>
            </a:xfrm>
            <a:prstGeom prst="bentConnector2">
              <a:avLst/>
            </a:prstGeom>
            <a:ln w="1905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feld 76"/>
            <p:cNvSpPr txBox="1">
              <a:spLocks noChangeArrowheads="1"/>
            </p:cNvSpPr>
            <p:nvPr/>
          </p:nvSpPr>
          <p:spPr bwMode="auto">
            <a:xfrm>
              <a:off x="6732588" y="3789363"/>
              <a:ext cx="2120900" cy="11699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/>
                <a:t>P-Rückbelastung </a:t>
              </a:r>
            </a:p>
            <a:p>
              <a:r>
                <a:rPr lang="de-DE"/>
                <a:t>Belebung ca. 20 %</a:t>
              </a:r>
            </a:p>
            <a:p>
              <a:r>
                <a:rPr lang="de-DE" sz="1400"/>
                <a:t>(Zentrat,Kondensat)</a:t>
              </a:r>
            </a:p>
            <a:p>
              <a:endParaRPr lang="de-DE"/>
            </a:p>
          </p:txBody>
        </p:sp>
        <p:cxnSp>
          <p:nvCxnSpPr>
            <p:cNvPr id="23" name="Gerade Verbindung mit Pfeil 22"/>
            <p:cNvCxnSpPr>
              <a:stCxn id="29" idx="3"/>
              <a:endCxn id="36" idx="1"/>
            </p:cNvCxnSpPr>
            <p:nvPr/>
          </p:nvCxnSpPr>
          <p:spPr>
            <a:xfrm flipV="1">
              <a:off x="2484438" y="4813300"/>
              <a:ext cx="92075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feld 40"/>
            <p:cNvSpPr txBox="1">
              <a:spLocks noChangeArrowheads="1"/>
            </p:cNvSpPr>
            <p:nvPr/>
          </p:nvSpPr>
          <p:spPr bwMode="auto">
            <a:xfrm>
              <a:off x="-648704" y="1267589"/>
              <a:ext cx="235192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b="1" dirty="0"/>
                <a:t>P-Fracht in [Mg P/a]</a:t>
              </a:r>
            </a:p>
          </p:txBody>
        </p:sp>
        <p:sp>
          <p:nvSpPr>
            <p:cNvPr id="26" name="Textfeld 29"/>
            <p:cNvSpPr txBox="1">
              <a:spLocks noChangeArrowheads="1"/>
            </p:cNvSpPr>
            <p:nvPr/>
          </p:nvSpPr>
          <p:spPr bwMode="auto">
            <a:xfrm>
              <a:off x="7772400" y="2693379"/>
              <a:ext cx="750888" cy="40005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2000" dirty="0">
                  <a:solidFill>
                    <a:schemeClr val="bg1"/>
                  </a:solidFill>
                </a:rPr>
                <a:t>Elbe</a:t>
              </a:r>
              <a:endParaRPr lang="de-DE" sz="2000" dirty="0"/>
            </a:p>
          </p:txBody>
        </p:sp>
        <p:sp>
          <p:nvSpPr>
            <p:cNvPr id="27" name="Textfeld 57"/>
            <p:cNvSpPr txBox="1">
              <a:spLocks noChangeArrowheads="1"/>
            </p:cNvSpPr>
            <p:nvPr/>
          </p:nvSpPr>
          <p:spPr bwMode="auto">
            <a:xfrm>
              <a:off x="7019925" y="2565400"/>
              <a:ext cx="609600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/>
                <a:t>100</a:t>
              </a:r>
            </a:p>
          </p:txBody>
        </p:sp>
        <p:cxnSp>
          <p:nvCxnSpPr>
            <p:cNvPr id="28" name="Gerade Verbindung mit Pfeil 27"/>
            <p:cNvCxnSpPr/>
            <p:nvPr/>
          </p:nvCxnSpPr>
          <p:spPr>
            <a:xfrm>
              <a:off x="6978650" y="2905125"/>
              <a:ext cx="784225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hteck 28"/>
            <p:cNvSpPr/>
            <p:nvPr/>
          </p:nvSpPr>
          <p:spPr>
            <a:xfrm>
              <a:off x="179388" y="4600575"/>
              <a:ext cx="2305050" cy="431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30" name="Textfeld 29"/>
            <p:cNvSpPr txBox="1"/>
            <p:nvPr/>
          </p:nvSpPr>
          <p:spPr>
            <a:xfrm>
              <a:off x="195263" y="4591050"/>
              <a:ext cx="2432050" cy="708025"/>
            </a:xfrm>
            <a:prstGeom prst="rect">
              <a:avLst/>
            </a:prstGeom>
            <a:solidFill>
              <a:schemeClr val="accent1"/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sz="2000" dirty="0">
                  <a:solidFill>
                    <a:schemeClr val="bg1">
                      <a:lumMod val="95000"/>
                    </a:schemeClr>
                  </a:solidFill>
                </a:rPr>
                <a:t>Externe Schlämme </a:t>
              </a:r>
              <a:br>
                <a:rPr lang="de-DE" sz="2000" dirty="0"/>
              </a:br>
              <a:endParaRPr lang="de-DE" sz="2000" dirty="0"/>
            </a:p>
          </p:txBody>
        </p:sp>
        <p:sp>
          <p:nvSpPr>
            <p:cNvPr id="31" name="Textfeld 77"/>
            <p:cNvSpPr txBox="1">
              <a:spLocks noChangeArrowheads="1"/>
            </p:cNvSpPr>
            <p:nvPr/>
          </p:nvSpPr>
          <p:spPr bwMode="auto">
            <a:xfrm>
              <a:off x="2627313" y="4483100"/>
              <a:ext cx="576262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/>
                <a:t>733</a:t>
              </a:r>
            </a:p>
          </p:txBody>
        </p:sp>
        <p:sp>
          <p:nvSpPr>
            <p:cNvPr id="32" name="Textfeld 44"/>
            <p:cNvSpPr txBox="1">
              <a:spLocks noChangeArrowheads="1"/>
            </p:cNvSpPr>
            <p:nvPr/>
          </p:nvSpPr>
          <p:spPr bwMode="auto">
            <a:xfrm>
              <a:off x="4902200" y="5157788"/>
              <a:ext cx="1008063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/>
                <a:t>2.000</a:t>
              </a:r>
            </a:p>
          </p:txBody>
        </p:sp>
        <p:cxnSp>
          <p:nvCxnSpPr>
            <p:cNvPr id="33" name="Gerade Verbindung mit Pfeil 32"/>
            <p:cNvCxnSpPr/>
            <p:nvPr/>
          </p:nvCxnSpPr>
          <p:spPr>
            <a:xfrm>
              <a:off x="4787900" y="3573463"/>
              <a:ext cx="0" cy="100806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hteck 33"/>
            <p:cNvSpPr/>
            <p:nvPr/>
          </p:nvSpPr>
          <p:spPr>
            <a:xfrm>
              <a:off x="358775" y="2697163"/>
              <a:ext cx="1008063" cy="431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35" name="Textfeld 86"/>
            <p:cNvSpPr txBox="1">
              <a:spLocks noChangeArrowheads="1"/>
            </p:cNvSpPr>
            <p:nvPr/>
          </p:nvSpPr>
          <p:spPr bwMode="auto">
            <a:xfrm>
              <a:off x="430213" y="2697163"/>
              <a:ext cx="1028700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2000">
                  <a:solidFill>
                    <a:schemeClr val="bg1"/>
                  </a:solidFill>
                </a:rPr>
                <a:t>Zulauf</a:t>
              </a:r>
              <a:endParaRPr lang="de-DE" sz="2000"/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rtl="0" eaLnBrk="1" latinLnBrk="0" hangingPunct="1"/>
            <a:r>
              <a:rPr lang="de-DE" kern="12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Phosphorbilanz Klärwerk Hamburg</a:t>
            </a:r>
            <a:endParaRPr lang="de-DE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6904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6816080" y="188640"/>
            <a:ext cx="1728192" cy="72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560572"/>
            <a:ext cx="11856640" cy="424469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rtl="0" eaLnBrk="1" latinLnBrk="0" hangingPunct="1"/>
            <a:r>
              <a:rPr lang="de-DE" kern="1200" dirty="0">
                <a:solidFill>
                  <a:srgbClr val="0053A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TetraPhos</a:t>
            </a:r>
            <a:r>
              <a:rPr lang="de-DE" kern="1200" baseline="30000" dirty="0">
                <a:solidFill>
                  <a:srgbClr val="0053A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®</a:t>
            </a:r>
            <a:r>
              <a:rPr lang="de-DE" kern="1200" dirty="0">
                <a:solidFill>
                  <a:srgbClr val="0053A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– nasschemisches </a:t>
            </a:r>
            <a:r>
              <a:rPr lang="de-DE" kern="1200" dirty="0" err="1">
                <a:solidFill>
                  <a:srgbClr val="0053A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Elutionsverfahren</a:t>
            </a:r>
            <a:r>
              <a:rPr lang="de-DE" kern="1200" dirty="0">
                <a:solidFill>
                  <a:srgbClr val="0053A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lang="de-DE" dirty="0">
              <a:effectLst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7320136" y="1358783"/>
            <a:ext cx="43861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Ca(H</a:t>
            </a:r>
            <a:r>
              <a:rPr lang="en-US" baseline="-25000" dirty="0"/>
              <a:t>2</a:t>
            </a:r>
            <a:r>
              <a:rPr lang="en-US" dirty="0"/>
              <a:t>PO</a:t>
            </a:r>
            <a:r>
              <a:rPr lang="en-US" baseline="-25000" dirty="0"/>
              <a:t>4</a:t>
            </a:r>
            <a:r>
              <a:rPr lang="en-US" dirty="0"/>
              <a:t>)</a:t>
            </a:r>
            <a:r>
              <a:rPr lang="en-US" baseline="-25000" dirty="0"/>
              <a:t>2</a:t>
            </a:r>
            <a:r>
              <a:rPr lang="en-US" dirty="0"/>
              <a:t> + H</a:t>
            </a:r>
            <a:r>
              <a:rPr lang="en-US" baseline="-25000" dirty="0"/>
              <a:t>2</a:t>
            </a:r>
            <a:r>
              <a:rPr lang="en-US" dirty="0"/>
              <a:t>SO</a:t>
            </a:r>
            <a:r>
              <a:rPr lang="en-US" baseline="-25000" dirty="0"/>
              <a:t>4</a:t>
            </a:r>
            <a:r>
              <a:rPr lang="de-DE" dirty="0">
                <a:sym typeface="Wingdings"/>
              </a:rPr>
              <a:t></a:t>
            </a:r>
            <a:r>
              <a:rPr lang="en-US" dirty="0"/>
              <a:t> CaSO</a:t>
            </a:r>
            <a:r>
              <a:rPr lang="en-US" baseline="-25000" dirty="0"/>
              <a:t>4</a:t>
            </a:r>
            <a:r>
              <a:rPr lang="en-US" dirty="0"/>
              <a:t> + 2H</a:t>
            </a:r>
            <a:r>
              <a:rPr lang="en-US" baseline="-25000" dirty="0"/>
              <a:t>3</a:t>
            </a:r>
            <a:r>
              <a:rPr lang="en-US" dirty="0"/>
              <a:t>PO</a:t>
            </a:r>
            <a:r>
              <a:rPr lang="en-US" baseline="-25000" dirty="0"/>
              <a:t>4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6456040" y="854727"/>
            <a:ext cx="33634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000" indent="-180000">
              <a:spcBef>
                <a:spcPts val="600"/>
              </a:spcBef>
              <a:buClr>
                <a:schemeClr val="accent1"/>
              </a:buClr>
            </a:pPr>
            <a:r>
              <a:rPr lang="de-DE" sz="2000" dirty="0"/>
              <a:t>Darstellung Phosphorsäure: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10092444" y="6489340"/>
            <a:ext cx="1566454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180000" indent="-180000" algn="l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DE" sz="800" dirty="0"/>
              <a:t>n</a:t>
            </a:r>
            <a:r>
              <a:rPr lang="de-DE" sz="800" dirty="0">
                <a:solidFill>
                  <a:schemeClr val="tx1"/>
                </a:solidFill>
              </a:rPr>
              <a:t>ur für den internen Gebrauch</a:t>
            </a:r>
          </a:p>
        </p:txBody>
      </p:sp>
    </p:spTree>
    <p:extLst>
      <p:ext uri="{BB962C8B-B14F-4D97-AF65-F5344CB8AC3E}">
        <p14:creationId xmlns:p14="http://schemas.microsoft.com/office/powerpoint/2010/main" val="24626808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/>
              <a:t>Versuchshalle Hamburg 2015 bis 2016</a:t>
            </a:r>
          </a:p>
        </p:txBody>
      </p:sp>
      <p:sp>
        <p:nvSpPr>
          <p:cNvPr id="3" name="Rechteck 2"/>
          <p:cNvSpPr/>
          <p:nvPr/>
        </p:nvSpPr>
        <p:spPr>
          <a:xfrm>
            <a:off x="2566988" y="1268413"/>
            <a:ext cx="7200900" cy="46085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6388" name="Textfeld 4"/>
          <p:cNvSpPr txBox="1">
            <a:spLocks noChangeArrowheads="1"/>
          </p:cNvSpPr>
          <p:nvPr/>
        </p:nvSpPr>
        <p:spPr bwMode="auto">
          <a:xfrm>
            <a:off x="2711451" y="3978276"/>
            <a:ext cx="7561263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>
                <a:solidFill>
                  <a:schemeClr val="bg1"/>
                </a:solidFill>
              </a:rPr>
              <a:t>Stufe 1: P-Elution</a:t>
            </a:r>
          </a:p>
          <a:p>
            <a:pPr eaLnBrk="1" hangingPunct="1"/>
            <a:r>
              <a:rPr lang="de-DE" altLang="de-DE">
                <a:solidFill>
                  <a:schemeClr val="bg1"/>
                </a:solidFill>
              </a:rPr>
              <a:t>Stufe 2: Ca-Fällung</a:t>
            </a:r>
          </a:p>
          <a:p>
            <a:pPr eaLnBrk="1" hangingPunct="1"/>
            <a:r>
              <a:rPr lang="de-DE" altLang="de-DE">
                <a:solidFill>
                  <a:schemeClr val="bg1"/>
                </a:solidFill>
              </a:rPr>
              <a:t>Stufe 3: Metallselektion (Ionentauscher)</a:t>
            </a:r>
          </a:p>
          <a:p>
            <a:pPr eaLnBrk="1" hangingPunct="1"/>
            <a:r>
              <a:rPr lang="de-DE" altLang="de-DE">
                <a:solidFill>
                  <a:schemeClr val="bg1"/>
                </a:solidFill>
              </a:rPr>
              <a:t>Stufe 4: Phosphorsäureselektion </a:t>
            </a:r>
            <a:br>
              <a:rPr lang="de-DE" altLang="de-DE">
                <a:solidFill>
                  <a:schemeClr val="bg1"/>
                </a:solidFill>
              </a:rPr>
            </a:br>
            <a:r>
              <a:rPr lang="de-DE" altLang="de-DE">
                <a:solidFill>
                  <a:schemeClr val="bg1"/>
                </a:solidFill>
              </a:rPr>
              <a:t>	(Nanofiltration + Vakuumverdampfer)</a:t>
            </a:r>
          </a:p>
        </p:txBody>
      </p:sp>
      <p:pic>
        <p:nvPicPr>
          <p:cNvPr id="1638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038" y="1154114"/>
            <a:ext cx="4557712" cy="341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850" y="1196976"/>
            <a:ext cx="326390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8641068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ZYS7KvnCrbQcWR8j6vyg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G.ervMSV4lgywH1pMqzLw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G.ervMSV4lgywH1pMqzLw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G.ervMSV4lgywH1pMqzLw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G.ervMSV4lgywH1pMqzL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G.ervMSV4lgywH1pMqzLw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G.ervMSV4lgywH1pMqzLw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tQadkXFgODDNu7MA5Xeww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tQadkXFgODDNu7MA5Xeww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tQadkXFgODDNu7MA5Xew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hFQzgxozjbMBqb9aYnjOQ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tQadkXFgODDNu7MA5Xeww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fbu1SRNGOinTieUkIyf5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fbu1SRNGOinTieUkIyf5A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ZYS7KvnCrbQcWR8j6vygw"/>
</p:tagLst>
</file>

<file path=ppt/theme/theme1.xml><?xml version="1.0" encoding="utf-8"?>
<a:theme xmlns:a="http://schemas.openxmlformats.org/drawingml/2006/main" name="Hamburg Wasser 16:9 PPT Master">
  <a:themeElements>
    <a:clrScheme name="HH Wasser 2020">
      <a:dk1>
        <a:srgbClr val="262626"/>
      </a:dk1>
      <a:lt1>
        <a:sysClr val="window" lastClr="FFFFFF"/>
      </a:lt1>
      <a:dk2>
        <a:srgbClr val="009FE3"/>
      </a:dk2>
      <a:lt2>
        <a:srgbClr val="D7D2CD"/>
      </a:lt2>
      <a:accent1>
        <a:srgbClr val="0053A1"/>
      </a:accent1>
      <a:accent2>
        <a:srgbClr val="D7D2CD"/>
      </a:accent2>
      <a:accent3>
        <a:srgbClr val="ACADB1"/>
      </a:accent3>
      <a:accent4>
        <a:srgbClr val="EC6707"/>
      </a:accent4>
      <a:accent5>
        <a:srgbClr val="E4003A"/>
      </a:accent5>
      <a:accent6>
        <a:srgbClr val="009640"/>
      </a:accent6>
      <a:hlink>
        <a:srgbClr val="0000FF"/>
      </a:hlink>
      <a:folHlink>
        <a:srgbClr val="800080"/>
      </a:folHlink>
    </a:clrScheme>
    <a:fontScheme name="HH Wasser 2020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lIns="72000" tIns="72000" rIns="72000" bIns="72000" rtlCol="0" anchor="t"/>
      <a:lstStyle>
        <a:defPPr marL="180000" indent="-180000" algn="l">
          <a:spcBef>
            <a:spcPts val="600"/>
          </a:spcBef>
          <a:buClr>
            <a:schemeClr val="accent1"/>
          </a:buClr>
          <a:buFont typeface="Arial" panose="020B0604020202020204" pitchFamily="34" charset="0"/>
          <a:buChar char="•"/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180000" indent="-180000" algn="l">
          <a:spcBef>
            <a:spcPts val="600"/>
          </a:spcBef>
          <a:buClr>
            <a:schemeClr val="accent1"/>
          </a:buClr>
          <a:buFont typeface="Arial" panose="020B0604020202020204" pitchFamily="34" charset="0"/>
          <a:buChar char="•"/>
          <a:defRPr sz="1600" dirty="0" err="1" smtClean="0">
            <a:solidFill>
              <a:schemeClr val="tx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HH_Wasser_PPT_Master_scr01.potx" id="{B7CA87A4-1551-416E-9A27-34D5333A094C}" vid="{8EC2CDEF-713F-4CEF-8FDC-5B06C624F0B5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HH_Wasser_PPT_Master_scr01</Template>
  <TotalTime>0</TotalTime>
  <Words>1232</Words>
  <Application>Microsoft Office PowerPoint</Application>
  <PresentationFormat>Breitbild</PresentationFormat>
  <Paragraphs>339</Paragraphs>
  <Slides>28</Slides>
  <Notes>6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28</vt:i4>
      </vt:variant>
    </vt:vector>
  </HeadingPairs>
  <TitlesOfParts>
    <vt:vector size="34" baseType="lpstr">
      <vt:lpstr>Arial</vt:lpstr>
      <vt:lpstr>Arial Narrow</vt:lpstr>
      <vt:lpstr>Calibri</vt:lpstr>
      <vt:lpstr>Wingdings</vt:lpstr>
      <vt:lpstr>Hamburg Wasser 16:9 PPT Master</vt:lpstr>
      <vt:lpstr>think-cell Slide</vt:lpstr>
      <vt:lpstr>Erste Großtechnische Umsetzung eines Phosphorrecyclingverfahrens (Tetraphos®) auf dem KlärWerk Hamburg</vt:lpstr>
      <vt:lpstr>Klärwerk Hamburg</vt:lpstr>
      <vt:lpstr>Verbundklärwerk Hamburg  </vt:lpstr>
      <vt:lpstr>Längsschnitt durch die Klärschlamm- und Faulgasverwertungsanlage VERA</vt:lpstr>
      <vt:lpstr>Interkommunale Zusammenarbeit Hamburg Wasser, AZV Südholstein und EB Lübeck</vt:lpstr>
      <vt:lpstr>Bisherige Ascheentsorgung</vt:lpstr>
      <vt:lpstr>Phosphorbilanz Klärwerk Hamburg</vt:lpstr>
      <vt:lpstr>TetraPhos® – nasschemisches Elutionsverfahren </vt:lpstr>
      <vt:lpstr>Versuchshalle Hamburg 2015 bis 2016</vt:lpstr>
      <vt:lpstr>Hauptschritt: Elution der Phosphate der Asche in Phosphorsäure</vt:lpstr>
      <vt:lpstr>PowerPoint-Präsentation</vt:lpstr>
      <vt:lpstr>Was passiert bei der Vermengung von Asche und Säure?</vt:lpstr>
      <vt:lpstr>Ergebnisse der Elution von Aschen mit Phosphorsäure</vt:lpstr>
      <vt:lpstr>Zusammensetzung der Asche vor und nach der Elution</vt:lpstr>
      <vt:lpstr>Stoffströme inkl. TetraPhos</vt:lpstr>
      <vt:lpstr>Zeitplan Großanlage</vt:lpstr>
      <vt:lpstr>PowerPoint-Präsentation</vt:lpstr>
      <vt:lpstr>Phosphorrecyclinganlage TPHH – Westansicht 2021</vt:lpstr>
      <vt:lpstr>Produktionshalle – Obergeschoss </vt:lpstr>
      <vt:lpstr>Ascheelution</vt:lpstr>
      <vt:lpstr>Asche-Vakuumfilter</vt:lpstr>
      <vt:lpstr>Gips-Vakuumfilter</vt:lpstr>
      <vt:lpstr>Erdgeschoss: Ionentauscherkolonne</vt:lpstr>
      <vt:lpstr>Vakuum-Verdampfer der Phosphorsäure</vt:lpstr>
      <vt:lpstr>Stoffmengenbilanz</vt:lpstr>
      <vt:lpstr>Ergebnisse des Versuchsbetrieb Säurequalität</vt:lpstr>
      <vt:lpstr>Status Quo Februar 2024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Platzhalter für den  Präsentationstitel</dc:title>
  <dc:creator>Britt Eggers</dc:creator>
  <cp:lastModifiedBy>Harald Hanßen</cp:lastModifiedBy>
  <cp:revision>259</cp:revision>
  <dcterms:created xsi:type="dcterms:W3CDTF">2020-06-18T13:09:28Z</dcterms:created>
  <dcterms:modified xsi:type="dcterms:W3CDTF">2024-03-12T14:47:58Z</dcterms:modified>
</cp:coreProperties>
</file>